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84" r:id="rId4"/>
    <p:sldId id="285" r:id="rId5"/>
    <p:sldId id="258" r:id="rId6"/>
    <p:sldId id="260" r:id="rId7"/>
    <p:sldId id="275" r:id="rId8"/>
    <p:sldId id="276" r:id="rId9"/>
    <p:sldId id="263" r:id="rId10"/>
    <p:sldId id="259" r:id="rId11"/>
    <p:sldId id="269" r:id="rId12"/>
    <p:sldId id="270" r:id="rId13"/>
    <p:sldId id="268" r:id="rId14"/>
    <p:sldId id="274" r:id="rId15"/>
    <p:sldId id="264" r:id="rId16"/>
    <p:sldId id="281" r:id="rId17"/>
    <p:sldId id="277" r:id="rId18"/>
    <p:sldId id="280" r:id="rId19"/>
    <p:sldId id="282" r:id="rId20"/>
    <p:sldId id="265" r:id="rId21"/>
    <p:sldId id="267" r:id="rId22"/>
    <p:sldId id="266" r:id="rId23"/>
    <p:sldId id="271" r:id="rId24"/>
    <p:sldId id="272" r:id="rId25"/>
    <p:sldId id="283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768967388533101E-2"/>
          <c:y val="3.8966093359691777E-2"/>
          <c:w val="0.8698342913346363"/>
          <c:h val="0.767425557484310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ЦРБ</c:v>
                </c:pt>
                <c:pt idx="1">
                  <c:v>ГП</c:v>
                </c:pt>
                <c:pt idx="2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335</c:v>
                </c:pt>
                <c:pt idx="1">
                  <c:v>446</c:v>
                </c:pt>
                <c:pt idx="2">
                  <c:v>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E6-4C47-9C9A-40172DD9DA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ЦРБ</c:v>
                </c:pt>
                <c:pt idx="1">
                  <c:v>ГП</c:v>
                </c:pt>
                <c:pt idx="2">
                  <c:v>ВСЕГО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491</c:v>
                </c:pt>
                <c:pt idx="1">
                  <c:v>749</c:v>
                </c:pt>
                <c:pt idx="2">
                  <c:v>1240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E6-4C47-9C9A-40172DD9D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6543152"/>
        <c:axId val="1706549392"/>
      </c:barChart>
      <c:lineChart>
        <c:grouping val="standard"/>
        <c:varyColors val="0"/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Лист1!$A$2:$A$5</c:f>
              <c:strCache>
                <c:ptCount val="3"/>
                <c:pt idx="0">
                  <c:v>ЦРБ</c:v>
                </c:pt>
                <c:pt idx="1">
                  <c:v>ГП</c:v>
                </c:pt>
                <c:pt idx="2">
                  <c:v>ВСЕГО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6E6-4C47-9C9A-40172DD9D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6543152"/>
        <c:axId val="1706549392"/>
      </c:lineChart>
      <c:catAx>
        <c:axId val="1706543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6549392"/>
        <c:crosses val="autoZero"/>
        <c:auto val="1"/>
        <c:lblAlgn val="ctr"/>
        <c:lblOffset val="100"/>
        <c:noMultiLvlLbl val="0"/>
      </c:catAx>
      <c:valAx>
        <c:axId val="1706549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6543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14549424022431E-2"/>
          <c:y val="5.2753252195360784E-2"/>
          <c:w val="0.88533292637658523"/>
          <c:h val="0.767425557484310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 ЦРБ</c:v>
                </c:pt>
                <c:pt idx="1">
                  <c:v>ГП</c:v>
                </c:pt>
                <c:pt idx="2">
                  <c:v>ВСЕГО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259</c:v>
                </c:pt>
                <c:pt idx="1">
                  <c:v>191</c:v>
                </c:pt>
                <c:pt idx="2">
                  <c:v>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FE-49BB-8F50-F493983A9FF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 ЦРБ</c:v>
                </c:pt>
                <c:pt idx="1">
                  <c:v>ГП</c:v>
                </c:pt>
                <c:pt idx="2">
                  <c:v>ВСЕГО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282</c:v>
                </c:pt>
                <c:pt idx="1">
                  <c:v>306</c:v>
                </c:pt>
                <c:pt idx="2">
                  <c:v>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FE-49BB-8F50-F493983A9FF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 ЦРБ</c:v>
                </c:pt>
                <c:pt idx="1">
                  <c:v>ГП</c:v>
                </c:pt>
                <c:pt idx="2">
                  <c:v>ВСЕГО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38FE-49BB-8F50-F493983A9F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26"/>
        <c:axId val="1714135328"/>
        <c:axId val="1714146560"/>
      </c:barChart>
      <c:catAx>
        <c:axId val="171413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146560"/>
        <c:crosses val="autoZero"/>
        <c:auto val="1"/>
        <c:lblAlgn val="ctr"/>
        <c:lblOffset val="100"/>
        <c:noMultiLvlLbl val="0"/>
      </c:catAx>
      <c:valAx>
        <c:axId val="171414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13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602297015889211"/>
          <c:y val="2.4922116157041801E-2"/>
          <c:w val="0.48229807940594477"/>
          <c:h val="0.766569683895870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ЦРБ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число обследованных  традиционным методом</c:v>
                </c:pt>
                <c:pt idx="1">
                  <c:v>число обследованных жидкостным методом</c:v>
                </c:pt>
                <c:pt idx="2">
                  <c:v>число обследованных на  ВПЧ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20904</c:v>
                </c:pt>
                <c:pt idx="1">
                  <c:v>2111</c:v>
                </c:pt>
                <c:pt idx="2">
                  <c:v>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A4-4D4D-A61E-7E3403211A9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ГП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число обследованных  традиционным методом</c:v>
                </c:pt>
                <c:pt idx="1">
                  <c:v>число обследованных жидкостным методом</c:v>
                </c:pt>
                <c:pt idx="2">
                  <c:v>число обследованных на  ВПЧ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26999</c:v>
                </c:pt>
                <c:pt idx="1">
                  <c:v>2133</c:v>
                </c:pt>
                <c:pt idx="2">
                  <c:v>1801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A4-4D4D-A61E-7E3403211A9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число обследованных  традиционным методом</c:v>
                </c:pt>
                <c:pt idx="1">
                  <c:v>число обследованных жидкостным методом</c:v>
                </c:pt>
                <c:pt idx="2">
                  <c:v>число обследованных на  ВПЧ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47903</c:v>
                </c:pt>
                <c:pt idx="1">
                  <c:v>4244</c:v>
                </c:pt>
                <c:pt idx="2">
                  <c:v>3676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A4-4D4D-A61E-7E3403211A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07010800"/>
        <c:axId val="1707011216"/>
      </c:barChart>
      <c:catAx>
        <c:axId val="1707010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7011216"/>
        <c:crosses val="autoZero"/>
        <c:auto val="1"/>
        <c:lblAlgn val="ctr"/>
        <c:lblOffset val="100"/>
        <c:noMultiLvlLbl val="0"/>
      </c:catAx>
      <c:valAx>
        <c:axId val="1707011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7010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724148995089344"/>
          <c:y val="0.90710383780965109"/>
          <c:w val="0.37365371624742633"/>
          <c:h val="7.9302280650144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122662401574805E-2"/>
          <c:y val="5.8675869914132005E-2"/>
          <c:w val="0.93447850356184881"/>
          <c:h val="0.8160431338556143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ЦРБ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7.8125E-3"/>
                  <c:y val="-4.2187497404804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A8-4577-BA4E-FF6618B626E2}"/>
                </c:ext>
              </c:extLst>
            </c:dLbl>
            <c:dLbl>
              <c:idx val="2"/>
              <c:layout>
                <c:manualLayout>
                  <c:x val="-1.0617067856564379E-2"/>
                  <c:y val="-4.68749971164495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AAE4DDE-B60B-46A7-8500-7F17D2FCCBCF}" type="VALUE">
                      <a:rPr lang="en-US" sz="2800" smtClean="0"/>
                      <a:pPr>
                        <a:defRPr sz="1600"/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617249015748037E-2"/>
                      <c:h val="5.299218424014614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7A8-4577-BA4E-FF6618B626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467</c:v>
                </c:pt>
                <c:pt idx="1">
                  <c:v>37</c:v>
                </c:pt>
                <c:pt idx="2">
                  <c:v>209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A8-4577-BA4E-FF6618B626E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ГП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9062500000000056E-2"/>
                  <c:y val="7.0312495674672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A8-4577-BA4E-FF6618B626E2}"/>
                </c:ext>
              </c:extLst>
            </c:dLbl>
            <c:dLbl>
              <c:idx val="2"/>
              <c:layout>
                <c:manualLayout>
                  <c:x val="-1.4457250072160283E-2"/>
                  <c:y val="-0.122461483608422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400" b="1" dirty="0" smtClean="0"/>
                      <a:t>17</a:t>
                    </a:r>
                    <a:r>
                      <a:rPr lang="ru-RU" sz="2400" dirty="0" smtClean="0"/>
                      <a:t>за  1 </a:t>
                    </a:r>
                    <a:r>
                      <a:rPr lang="ru-RU" sz="2400" dirty="0" err="1" smtClean="0"/>
                      <a:t>кв</a:t>
                    </a:r>
                    <a:r>
                      <a:rPr lang="ru-RU" sz="2400" dirty="0" smtClean="0"/>
                      <a:t> 2025г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339351202827178"/>
                      <c:h val="0.161975076158029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7A8-4577-BA4E-FF6618B626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259</c:v>
                </c:pt>
                <c:pt idx="1">
                  <c:v>21</c:v>
                </c:pt>
                <c:pt idx="2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A8-4577-BA4E-FF6618B626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5802688"/>
        <c:axId val="1945810592"/>
      </c:lineChart>
      <c:catAx>
        <c:axId val="194580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5810592"/>
        <c:crosses val="autoZero"/>
        <c:auto val="1"/>
        <c:lblAlgn val="ctr"/>
        <c:lblOffset val="100"/>
        <c:noMultiLvlLbl val="0"/>
      </c:catAx>
      <c:valAx>
        <c:axId val="1945810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5802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62282921171018202"/>
          <c:y val="6.4443524579015463E-2"/>
          <c:w val="0.27192618175548228"/>
          <c:h val="0.237119018385887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BCABF0-5240-47E7-8B3D-4828C957D2B8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56A10F-CBE3-46F7-9DA6-C3AF5A4821A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прием         анкетирование          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/>
        </a:p>
      </dgm:t>
    </dgm:pt>
    <dgm:pt modelId="{8C11D59E-99B0-45E1-82E2-9FE406357DF6}" type="parTrans" cxnId="{401FD6E4-A4D3-4E1A-B2AD-9DAC97B6E3F4}">
      <dgm:prSet/>
      <dgm:spPr/>
      <dgm:t>
        <a:bodyPr/>
        <a:lstStyle/>
        <a:p>
          <a:endParaRPr lang="ru-RU"/>
        </a:p>
      </dgm:t>
    </dgm:pt>
    <dgm:pt modelId="{8F69E7F4-958F-4D66-A6C8-DECF3A62355D}" type="sibTrans" cxnId="{401FD6E4-A4D3-4E1A-B2AD-9DAC97B6E3F4}">
      <dgm:prSet/>
      <dgm:spPr/>
      <dgm:t>
        <a:bodyPr/>
        <a:lstStyle/>
        <a:p>
          <a:endParaRPr lang="ru-RU"/>
        </a:p>
      </dgm:t>
    </dgm:pt>
    <dgm:pt modelId="{6E4230FA-152D-4FC3-9549-A798BAB203E1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исследование влагалищное, м/ж          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dirty="0"/>
        </a:p>
      </dgm:t>
    </dgm:pt>
    <dgm:pt modelId="{F9EE7B7A-BAB9-4836-A22C-4CA1611FB584}" type="parTrans" cxnId="{CFDACB12-B103-4B7D-B92B-816ABF6EF499}">
      <dgm:prSet/>
      <dgm:spPr/>
      <dgm:t>
        <a:bodyPr/>
        <a:lstStyle/>
        <a:p>
          <a:endParaRPr lang="ru-RU"/>
        </a:p>
      </dgm:t>
    </dgm:pt>
    <dgm:pt modelId="{07A58FDE-590E-4499-8262-0F2E8C2C7EFF}" type="sibTrans" cxnId="{CFDACB12-B103-4B7D-B92B-816ABF6EF499}">
      <dgm:prSet/>
      <dgm:spPr/>
      <dgm:t>
        <a:bodyPr/>
        <a:lstStyle/>
        <a:p>
          <a:endParaRPr lang="ru-RU"/>
        </a:p>
      </dgm:t>
    </dgm:pt>
    <dgm:pt modelId="{CE111F0F-8BC0-4D4B-A55A-55EB5B62A234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консультирование</a:t>
          </a:r>
          <a:r>
            <a:rPr lang="ru-RU" sz="1600" dirty="0" smtClean="0"/>
            <a:t> </a:t>
          </a:r>
          <a:r>
            <a:rPr lang="ru-RU" sz="1600" b="1" dirty="0" smtClean="0">
              <a:solidFill>
                <a:schemeClr val="tx1"/>
              </a:solidFill>
            </a:rPr>
            <a:t>мотивация</a:t>
          </a:r>
          <a:r>
            <a:rPr lang="ru-RU" sz="1600" dirty="0" smtClean="0"/>
            <a:t>            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dirty="0"/>
        </a:p>
      </dgm:t>
    </dgm:pt>
    <dgm:pt modelId="{83184547-B0D5-43A8-8C07-983BFC065BA8}" type="parTrans" cxnId="{7E9E5FFA-31FB-49BC-85CF-08A8B47855A4}">
      <dgm:prSet/>
      <dgm:spPr/>
      <dgm:t>
        <a:bodyPr/>
        <a:lstStyle/>
        <a:p>
          <a:endParaRPr lang="ru-RU"/>
        </a:p>
      </dgm:t>
    </dgm:pt>
    <dgm:pt modelId="{2A745329-1BA5-4408-BCAC-5FE184F1BBF7}" type="sibTrans" cxnId="{7E9E5FFA-31FB-49BC-85CF-08A8B47855A4}">
      <dgm:prSet/>
      <dgm:spPr/>
      <dgm:t>
        <a:bodyPr/>
        <a:lstStyle/>
        <a:p>
          <a:endParaRPr lang="ru-RU"/>
        </a:p>
      </dgm:t>
    </dgm:pt>
    <dgm:pt modelId="{E1759407-B1B3-4718-8FEE-0876B49741C0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мазок на м/ф</a:t>
          </a:r>
        </a:p>
      </dgm:t>
    </dgm:pt>
    <dgm:pt modelId="{4DD0954C-053A-4F01-8925-AC73370006D5}" type="parTrans" cxnId="{F0573DB6-A9AC-41C9-835C-0D6D1FA09B46}">
      <dgm:prSet/>
      <dgm:spPr/>
      <dgm:t>
        <a:bodyPr/>
        <a:lstStyle/>
        <a:p>
          <a:endParaRPr lang="ru-RU"/>
        </a:p>
      </dgm:t>
    </dgm:pt>
    <dgm:pt modelId="{838CA13D-0EE7-41BE-8F65-3BBD7DB59223}" type="sibTrans" cxnId="{F0573DB6-A9AC-41C9-835C-0D6D1FA09B46}">
      <dgm:prSet/>
      <dgm:spPr/>
      <dgm:t>
        <a:bodyPr/>
        <a:lstStyle/>
        <a:p>
          <a:endParaRPr lang="ru-RU"/>
        </a:p>
      </dgm:t>
    </dgm:pt>
    <dgm:pt modelId="{821D262B-25DB-4CB6-97F4-D6F252624E21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о/ цитологию 1 раз в 3 года в возрасте 21-29 лет</a:t>
          </a:r>
          <a:r>
            <a:rPr lang="ru-RU" sz="1600" dirty="0" smtClean="0">
              <a:solidFill>
                <a:schemeClr val="tx1"/>
              </a:solidFill>
            </a:rPr>
            <a:t>; </a:t>
          </a:r>
        </a:p>
        <a:p>
          <a:r>
            <a:rPr lang="ru-RU" sz="1600" b="1" dirty="0" smtClean="0">
              <a:solidFill>
                <a:schemeClr val="tx1"/>
              </a:solidFill>
            </a:rPr>
            <a:t>1 раз в 5 лет в возрасте 30-49 лет</a:t>
          </a:r>
          <a:r>
            <a:rPr lang="ru-RU" sz="1600" dirty="0" smtClean="0">
              <a:solidFill>
                <a:schemeClr val="tx1"/>
              </a:solidFill>
            </a:rPr>
            <a:t> </a:t>
          </a:r>
          <a:endParaRPr lang="ru-RU" sz="1600" dirty="0">
            <a:solidFill>
              <a:schemeClr val="tx1"/>
            </a:solidFill>
          </a:endParaRPr>
        </a:p>
      </dgm:t>
    </dgm:pt>
    <dgm:pt modelId="{0CE3FF48-F00A-4DEB-99E0-0E390F9A9148}" type="parTrans" cxnId="{B2E5E6A6-0AEC-4973-97E2-11CF421F0D98}">
      <dgm:prSet/>
      <dgm:spPr/>
      <dgm:t>
        <a:bodyPr/>
        <a:lstStyle/>
        <a:p>
          <a:endParaRPr lang="ru-RU"/>
        </a:p>
      </dgm:t>
    </dgm:pt>
    <dgm:pt modelId="{6AE27B05-0EC0-4B25-9FFC-949AE685BF81}" type="sibTrans" cxnId="{B2E5E6A6-0AEC-4973-97E2-11CF421F0D98}">
      <dgm:prSet/>
      <dgm:spPr/>
      <dgm:t>
        <a:bodyPr/>
        <a:lstStyle/>
        <a:p>
          <a:endParaRPr lang="ru-RU"/>
        </a:p>
      </dgm:t>
    </dgm:pt>
    <dgm:pt modelId="{A3202891-A9D0-47EC-8F20-8FCDDBA4004F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ИППП( гонорея, трихом, хламидии, микоплазмы). ( 18- 29 лет) </a:t>
          </a:r>
        </a:p>
      </dgm:t>
    </dgm:pt>
    <dgm:pt modelId="{94F8F977-9A43-4FA5-B6AF-2271EC09D959}" type="parTrans" cxnId="{9717A6B5-36ED-4A09-B412-A800B59DFC43}">
      <dgm:prSet/>
      <dgm:spPr/>
      <dgm:t>
        <a:bodyPr/>
        <a:lstStyle/>
        <a:p>
          <a:endParaRPr lang="ru-RU"/>
        </a:p>
      </dgm:t>
    </dgm:pt>
    <dgm:pt modelId="{ACAA25A0-CC6F-4A06-AA95-C6AEBE82461B}" type="sibTrans" cxnId="{9717A6B5-36ED-4A09-B412-A800B59DFC43}">
      <dgm:prSet/>
      <dgm:spPr/>
      <dgm:t>
        <a:bodyPr/>
        <a:lstStyle/>
        <a:p>
          <a:endParaRPr lang="ru-RU"/>
        </a:p>
      </dgm:t>
    </dgm:pt>
    <dgm:pt modelId="{FE8B9EA1-C0B2-4F55-A856-E9A5E100BAA3}" type="pres">
      <dgm:prSet presAssocID="{9ABCABF0-5240-47E7-8B3D-4828C957D2B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88FD15F-D5E2-4BEF-8266-BD749E056231}" type="pres">
      <dgm:prSet presAssocID="{C556A10F-CBE3-46F7-9DA6-C3AF5A4821A5}" presName="composite" presStyleCnt="0"/>
      <dgm:spPr/>
    </dgm:pt>
    <dgm:pt modelId="{EB69C178-EC48-4CD9-9238-B49E7BCA28E0}" type="pres">
      <dgm:prSet presAssocID="{C556A10F-CBE3-46F7-9DA6-C3AF5A4821A5}" presName="bentUpArrow1" presStyleLbl="alignImgPlace1" presStyleIdx="0" presStyleCnt="5" custLinFactY="-100000" custLinFactNeighborX="19118" custLinFactNeighborY="-176738"/>
      <dgm:spPr/>
    </dgm:pt>
    <dgm:pt modelId="{93503ECB-F542-4720-9A41-496A3E7DB728}" type="pres">
      <dgm:prSet presAssocID="{C556A10F-CBE3-46F7-9DA6-C3AF5A4821A5}" presName="ParentText" presStyleLbl="node1" presStyleIdx="0" presStyleCnt="6" custScaleX="566485" custScaleY="128171" custLinFactY="-100000" custLinFactNeighborX="12174" custLinFactNeighborY="-14745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7552B-F0ED-49D1-906B-9DF9671FCA9B}" type="pres">
      <dgm:prSet presAssocID="{C556A10F-CBE3-46F7-9DA6-C3AF5A4821A5}" presName="ChildText" presStyleLbl="revTx" presStyleIdx="0" presStyleCnt="5" custFlipHor="1" custScaleX="57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2B654-1A1E-4207-920B-0CC60F4B4CA5}" type="pres">
      <dgm:prSet presAssocID="{8F69E7F4-958F-4D66-A6C8-DECF3A62355D}" presName="sibTrans" presStyleCnt="0"/>
      <dgm:spPr/>
    </dgm:pt>
    <dgm:pt modelId="{D0537F48-3F05-4728-A18C-566A693BE7AC}" type="pres">
      <dgm:prSet presAssocID="{6E4230FA-152D-4FC3-9549-A798BAB203E1}" presName="composite" presStyleCnt="0"/>
      <dgm:spPr/>
    </dgm:pt>
    <dgm:pt modelId="{1F44468B-BF7B-40D8-BB7E-E110844FBC52}" type="pres">
      <dgm:prSet presAssocID="{6E4230FA-152D-4FC3-9549-A798BAB203E1}" presName="bentUpArrow1" presStyleLbl="alignImgPlace1" presStyleIdx="1" presStyleCnt="5" custLinFactX="-200000" custLinFactY="-69117" custLinFactNeighborX="-200175" custLinFactNeighborY="-100000"/>
      <dgm:spPr/>
    </dgm:pt>
    <dgm:pt modelId="{7DEE75A9-ADBB-482A-BF10-DB1B6DC64D31}" type="pres">
      <dgm:prSet presAssocID="{6E4230FA-152D-4FC3-9549-A798BAB203E1}" presName="ParentText" presStyleLbl="node1" presStyleIdx="1" presStyleCnt="6" custScaleX="600175" custScaleY="155268" custLinFactX="-100000" custLinFactY="-69007" custLinFactNeighborX="-159739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D0F10-9283-4235-8EE2-DD79E0BB69F6}" type="pres">
      <dgm:prSet presAssocID="{6E4230FA-152D-4FC3-9549-A798BAB203E1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DBAD88F4-B469-4340-8F8B-F90CEE8CC922}" type="pres">
      <dgm:prSet presAssocID="{07A58FDE-590E-4499-8262-0F2E8C2C7EFF}" presName="sibTrans" presStyleCnt="0"/>
      <dgm:spPr/>
    </dgm:pt>
    <dgm:pt modelId="{1111F7D8-25EF-4B90-AC77-A90E3579AB10}" type="pres">
      <dgm:prSet presAssocID="{CE111F0F-8BC0-4D4B-A55A-55EB5B62A234}" presName="composite" presStyleCnt="0"/>
      <dgm:spPr/>
    </dgm:pt>
    <dgm:pt modelId="{DEB1BF5D-CDFB-4067-ADF1-D6E51581D4BE}" type="pres">
      <dgm:prSet presAssocID="{CE111F0F-8BC0-4D4B-A55A-55EB5B62A234}" presName="bentUpArrow1" presStyleLbl="alignImgPlace1" presStyleIdx="2" presStyleCnt="5" custLinFactX="-400000" custLinFactY="265872" custLinFactNeighborX="-411088" custLinFactNeighborY="300000"/>
      <dgm:spPr/>
    </dgm:pt>
    <dgm:pt modelId="{A893808C-3A5F-404A-833C-1D80622A791B}" type="pres">
      <dgm:prSet presAssocID="{CE111F0F-8BC0-4D4B-A55A-55EB5B62A234}" presName="ParentText" presStyleLbl="node1" presStyleIdx="2" presStyleCnt="6" custScaleX="581302" custScaleY="128541" custLinFactX="-231652" custLinFactNeighborX="-300000" custLinFactNeighborY="-840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E3285-D3FC-45D6-BC39-BD016119462F}" type="pres">
      <dgm:prSet presAssocID="{CE111F0F-8BC0-4D4B-A55A-55EB5B62A234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CADA39BB-2725-449F-B091-869C32686871}" type="pres">
      <dgm:prSet presAssocID="{2A745329-1BA5-4408-BCAC-5FE184F1BBF7}" presName="sibTrans" presStyleCnt="0"/>
      <dgm:spPr/>
    </dgm:pt>
    <dgm:pt modelId="{125FA16E-376C-4F9A-9D04-325B86B48E50}" type="pres">
      <dgm:prSet presAssocID="{821D262B-25DB-4CB6-97F4-D6F252624E21}" presName="composite" presStyleCnt="0"/>
      <dgm:spPr/>
    </dgm:pt>
    <dgm:pt modelId="{8420B101-934F-4618-A13A-B8E0A83A2B47}" type="pres">
      <dgm:prSet presAssocID="{821D262B-25DB-4CB6-97F4-D6F252624E21}" presName="bentUpArrow1" presStyleLbl="alignImgPlace1" presStyleIdx="3" presStyleCnt="5" custLinFactX="-600000" custLinFactNeighborX="-624669" custLinFactNeighborY="-84376"/>
      <dgm:spPr/>
    </dgm:pt>
    <dgm:pt modelId="{B2A45E7C-D268-4E59-9DC4-D21046BB0F35}" type="pres">
      <dgm:prSet presAssocID="{821D262B-25DB-4CB6-97F4-D6F252624E21}" presName="ParentText" presStyleLbl="node1" presStyleIdx="3" presStyleCnt="6" custAng="0" custScaleX="624098" custScaleY="276934" custLinFactX="-400000" custLinFactY="93194" custLinFactNeighborX="-416672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3D6DDF-AA45-4193-AE11-684B7CCF9ACA}" type="pres">
      <dgm:prSet presAssocID="{821D262B-25DB-4CB6-97F4-D6F252624E21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1F6BD044-F62E-4D5A-AF00-19FF81BF4A26}" type="pres">
      <dgm:prSet presAssocID="{6AE27B05-0EC0-4B25-9FFC-949AE685BF81}" presName="sibTrans" presStyleCnt="0"/>
      <dgm:spPr/>
    </dgm:pt>
    <dgm:pt modelId="{29B10E13-0362-481E-8150-57B2739AE1BD}" type="pres">
      <dgm:prSet presAssocID="{E1759407-B1B3-4718-8FEE-0876B49741C0}" presName="composite" presStyleCnt="0"/>
      <dgm:spPr/>
    </dgm:pt>
    <dgm:pt modelId="{26161A56-DA20-4BC5-9081-519BF4ACD7A1}" type="pres">
      <dgm:prSet presAssocID="{E1759407-B1B3-4718-8FEE-0876B49741C0}" presName="bentUpArrow1" presStyleLbl="alignImgPlace1" presStyleIdx="4" presStyleCnt="5" custLinFactX="-800000" custLinFactY="-200000" custLinFactNeighborX="-813866" custLinFactNeighborY="-263029"/>
      <dgm:spPr/>
    </dgm:pt>
    <dgm:pt modelId="{2A485053-C5E5-4B8D-8D59-2EE16C9E9366}" type="pres">
      <dgm:prSet presAssocID="{E1759407-B1B3-4718-8FEE-0876B49741C0}" presName="ParentText" presStyleLbl="node1" presStyleIdx="4" presStyleCnt="6" custScaleX="601785" custScaleY="116342" custLinFactX="-500000" custLinFactY="-100000" custLinFactNeighborX="-589333" custLinFactNeighborY="-10873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43E19-9AAA-4157-AD01-6B6850DEEB8E}" type="pres">
      <dgm:prSet presAssocID="{E1759407-B1B3-4718-8FEE-0876B49741C0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A8420BF0-4E01-4841-970B-A04100EE7722}" type="pres">
      <dgm:prSet presAssocID="{838CA13D-0EE7-41BE-8F65-3BBD7DB59223}" presName="sibTrans" presStyleCnt="0"/>
      <dgm:spPr/>
    </dgm:pt>
    <dgm:pt modelId="{1AA279B9-1E6C-4F5E-8BAD-957FB546684E}" type="pres">
      <dgm:prSet presAssocID="{A3202891-A9D0-47EC-8F20-8FCDDBA4004F}" presName="composite" presStyleCnt="0"/>
      <dgm:spPr/>
    </dgm:pt>
    <dgm:pt modelId="{F12FE1CE-9DBC-40CF-A436-ED8F936BAC0C}" type="pres">
      <dgm:prSet presAssocID="{A3202891-A9D0-47EC-8F20-8FCDDBA4004F}" presName="ParentText" presStyleLbl="node1" presStyleIdx="5" presStyleCnt="6" custScaleX="652259" custScaleY="264650" custLinFactX="-657696" custLinFactY="100000" custLinFactNeighborX="-700000" custLinFactNeighborY="1482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573DB6-A9AC-41C9-835C-0D6D1FA09B46}" srcId="{9ABCABF0-5240-47E7-8B3D-4828C957D2B8}" destId="{E1759407-B1B3-4718-8FEE-0876B49741C0}" srcOrd="4" destOrd="0" parTransId="{4DD0954C-053A-4F01-8925-AC73370006D5}" sibTransId="{838CA13D-0EE7-41BE-8F65-3BBD7DB59223}"/>
    <dgm:cxn modelId="{6D0D1015-15AC-4D81-8BD6-8B0BF0B73B76}" type="presOf" srcId="{C556A10F-CBE3-46F7-9DA6-C3AF5A4821A5}" destId="{93503ECB-F542-4720-9A41-496A3E7DB728}" srcOrd="0" destOrd="0" presId="urn:microsoft.com/office/officeart/2005/8/layout/StepDownProcess"/>
    <dgm:cxn modelId="{687C1FCD-D7B7-40A0-95CA-94B5AE4F4A9E}" type="presOf" srcId="{A3202891-A9D0-47EC-8F20-8FCDDBA4004F}" destId="{F12FE1CE-9DBC-40CF-A436-ED8F936BAC0C}" srcOrd="0" destOrd="0" presId="urn:microsoft.com/office/officeart/2005/8/layout/StepDownProcess"/>
    <dgm:cxn modelId="{B2E5E6A6-0AEC-4973-97E2-11CF421F0D98}" srcId="{9ABCABF0-5240-47E7-8B3D-4828C957D2B8}" destId="{821D262B-25DB-4CB6-97F4-D6F252624E21}" srcOrd="3" destOrd="0" parTransId="{0CE3FF48-F00A-4DEB-99E0-0E390F9A9148}" sibTransId="{6AE27B05-0EC0-4B25-9FFC-949AE685BF81}"/>
    <dgm:cxn modelId="{E5D735D5-E709-43A6-AE1B-98661E3F43DE}" type="presOf" srcId="{CE111F0F-8BC0-4D4B-A55A-55EB5B62A234}" destId="{A893808C-3A5F-404A-833C-1D80622A791B}" srcOrd="0" destOrd="0" presId="urn:microsoft.com/office/officeart/2005/8/layout/StepDownProcess"/>
    <dgm:cxn modelId="{CC115DC1-9C6F-426F-A510-7D9410EC561B}" type="presOf" srcId="{9ABCABF0-5240-47E7-8B3D-4828C957D2B8}" destId="{FE8B9EA1-C0B2-4F55-A856-E9A5E100BAA3}" srcOrd="0" destOrd="0" presId="urn:microsoft.com/office/officeart/2005/8/layout/StepDownProcess"/>
    <dgm:cxn modelId="{3421B0C0-78B0-4E30-882A-590A30EB0BD2}" type="presOf" srcId="{6E4230FA-152D-4FC3-9549-A798BAB203E1}" destId="{7DEE75A9-ADBB-482A-BF10-DB1B6DC64D31}" srcOrd="0" destOrd="0" presId="urn:microsoft.com/office/officeart/2005/8/layout/StepDownProcess"/>
    <dgm:cxn modelId="{482DC7D4-25F0-48C4-8AEE-D17F66597081}" type="presOf" srcId="{E1759407-B1B3-4718-8FEE-0876B49741C0}" destId="{2A485053-C5E5-4B8D-8D59-2EE16C9E9366}" srcOrd="0" destOrd="0" presId="urn:microsoft.com/office/officeart/2005/8/layout/StepDownProcess"/>
    <dgm:cxn modelId="{CFDACB12-B103-4B7D-B92B-816ABF6EF499}" srcId="{9ABCABF0-5240-47E7-8B3D-4828C957D2B8}" destId="{6E4230FA-152D-4FC3-9549-A798BAB203E1}" srcOrd="1" destOrd="0" parTransId="{F9EE7B7A-BAB9-4836-A22C-4CA1611FB584}" sibTransId="{07A58FDE-590E-4499-8262-0F2E8C2C7EFF}"/>
    <dgm:cxn modelId="{9717A6B5-36ED-4A09-B412-A800B59DFC43}" srcId="{9ABCABF0-5240-47E7-8B3D-4828C957D2B8}" destId="{A3202891-A9D0-47EC-8F20-8FCDDBA4004F}" srcOrd="5" destOrd="0" parTransId="{94F8F977-9A43-4FA5-B6AF-2271EC09D959}" sibTransId="{ACAA25A0-CC6F-4A06-AA95-C6AEBE82461B}"/>
    <dgm:cxn modelId="{401FD6E4-A4D3-4E1A-B2AD-9DAC97B6E3F4}" srcId="{9ABCABF0-5240-47E7-8B3D-4828C957D2B8}" destId="{C556A10F-CBE3-46F7-9DA6-C3AF5A4821A5}" srcOrd="0" destOrd="0" parTransId="{8C11D59E-99B0-45E1-82E2-9FE406357DF6}" sibTransId="{8F69E7F4-958F-4D66-A6C8-DECF3A62355D}"/>
    <dgm:cxn modelId="{7E9E5FFA-31FB-49BC-85CF-08A8B47855A4}" srcId="{9ABCABF0-5240-47E7-8B3D-4828C957D2B8}" destId="{CE111F0F-8BC0-4D4B-A55A-55EB5B62A234}" srcOrd="2" destOrd="0" parTransId="{83184547-B0D5-43A8-8C07-983BFC065BA8}" sibTransId="{2A745329-1BA5-4408-BCAC-5FE184F1BBF7}"/>
    <dgm:cxn modelId="{BEE73910-6DF2-4C77-A8BE-1E5F22BAD979}" type="presOf" srcId="{821D262B-25DB-4CB6-97F4-D6F252624E21}" destId="{B2A45E7C-D268-4E59-9DC4-D21046BB0F35}" srcOrd="0" destOrd="0" presId="urn:microsoft.com/office/officeart/2005/8/layout/StepDownProcess"/>
    <dgm:cxn modelId="{9B659629-998A-4110-8B9B-FD7FA50A05FE}" type="presParOf" srcId="{FE8B9EA1-C0B2-4F55-A856-E9A5E100BAA3}" destId="{888FD15F-D5E2-4BEF-8266-BD749E056231}" srcOrd="0" destOrd="0" presId="urn:microsoft.com/office/officeart/2005/8/layout/StepDownProcess"/>
    <dgm:cxn modelId="{C5F96AF5-EBBB-4E7E-AEB7-4300BF780D62}" type="presParOf" srcId="{888FD15F-D5E2-4BEF-8266-BD749E056231}" destId="{EB69C178-EC48-4CD9-9238-B49E7BCA28E0}" srcOrd="0" destOrd="0" presId="urn:microsoft.com/office/officeart/2005/8/layout/StepDownProcess"/>
    <dgm:cxn modelId="{AD8A2F62-3AA0-4784-9DF4-6E63DA8F1DE3}" type="presParOf" srcId="{888FD15F-D5E2-4BEF-8266-BD749E056231}" destId="{93503ECB-F542-4720-9A41-496A3E7DB728}" srcOrd="1" destOrd="0" presId="urn:microsoft.com/office/officeart/2005/8/layout/StepDownProcess"/>
    <dgm:cxn modelId="{670D7EDC-CEB6-4108-A66B-6C50DB939DE2}" type="presParOf" srcId="{888FD15F-D5E2-4BEF-8266-BD749E056231}" destId="{C147552B-F0ED-49D1-906B-9DF9671FCA9B}" srcOrd="2" destOrd="0" presId="urn:microsoft.com/office/officeart/2005/8/layout/StepDownProcess"/>
    <dgm:cxn modelId="{BE84F4B2-05B7-4B03-B384-7676EE0F2BE2}" type="presParOf" srcId="{FE8B9EA1-C0B2-4F55-A856-E9A5E100BAA3}" destId="{8432B654-1A1E-4207-920B-0CC60F4B4CA5}" srcOrd="1" destOrd="0" presId="urn:microsoft.com/office/officeart/2005/8/layout/StepDownProcess"/>
    <dgm:cxn modelId="{7165539D-50E1-431D-9049-37F0A127AE03}" type="presParOf" srcId="{FE8B9EA1-C0B2-4F55-A856-E9A5E100BAA3}" destId="{D0537F48-3F05-4728-A18C-566A693BE7AC}" srcOrd="2" destOrd="0" presId="urn:microsoft.com/office/officeart/2005/8/layout/StepDownProcess"/>
    <dgm:cxn modelId="{73772415-ABA4-4EB4-9204-B300CC3571AA}" type="presParOf" srcId="{D0537F48-3F05-4728-A18C-566A693BE7AC}" destId="{1F44468B-BF7B-40D8-BB7E-E110844FBC52}" srcOrd="0" destOrd="0" presId="urn:microsoft.com/office/officeart/2005/8/layout/StepDownProcess"/>
    <dgm:cxn modelId="{9F3C972F-AC4B-4F7C-BF32-13446E5B50BF}" type="presParOf" srcId="{D0537F48-3F05-4728-A18C-566A693BE7AC}" destId="{7DEE75A9-ADBB-482A-BF10-DB1B6DC64D31}" srcOrd="1" destOrd="0" presId="urn:microsoft.com/office/officeart/2005/8/layout/StepDownProcess"/>
    <dgm:cxn modelId="{69111A16-E1AA-4BE9-87F0-940B4C464917}" type="presParOf" srcId="{D0537F48-3F05-4728-A18C-566A693BE7AC}" destId="{6A2D0F10-9283-4235-8EE2-DD79E0BB69F6}" srcOrd="2" destOrd="0" presId="urn:microsoft.com/office/officeart/2005/8/layout/StepDownProcess"/>
    <dgm:cxn modelId="{9E5E4273-524C-4752-B5EC-51A3FFD2D484}" type="presParOf" srcId="{FE8B9EA1-C0B2-4F55-A856-E9A5E100BAA3}" destId="{DBAD88F4-B469-4340-8F8B-F90CEE8CC922}" srcOrd="3" destOrd="0" presId="urn:microsoft.com/office/officeart/2005/8/layout/StepDownProcess"/>
    <dgm:cxn modelId="{43C31DD9-37F6-4F21-89B7-2678484497D4}" type="presParOf" srcId="{FE8B9EA1-C0B2-4F55-A856-E9A5E100BAA3}" destId="{1111F7D8-25EF-4B90-AC77-A90E3579AB10}" srcOrd="4" destOrd="0" presId="urn:microsoft.com/office/officeart/2005/8/layout/StepDownProcess"/>
    <dgm:cxn modelId="{1D8A9432-1582-483C-B49B-EF2F3C992A55}" type="presParOf" srcId="{1111F7D8-25EF-4B90-AC77-A90E3579AB10}" destId="{DEB1BF5D-CDFB-4067-ADF1-D6E51581D4BE}" srcOrd="0" destOrd="0" presId="urn:microsoft.com/office/officeart/2005/8/layout/StepDownProcess"/>
    <dgm:cxn modelId="{AC21F2EF-3979-44A6-AC82-DADF75CB97CB}" type="presParOf" srcId="{1111F7D8-25EF-4B90-AC77-A90E3579AB10}" destId="{A893808C-3A5F-404A-833C-1D80622A791B}" srcOrd="1" destOrd="0" presId="urn:microsoft.com/office/officeart/2005/8/layout/StepDownProcess"/>
    <dgm:cxn modelId="{B38801B3-27FA-46A2-99A0-AE6330380845}" type="presParOf" srcId="{1111F7D8-25EF-4B90-AC77-A90E3579AB10}" destId="{552E3285-D3FC-45D6-BC39-BD016119462F}" srcOrd="2" destOrd="0" presId="urn:microsoft.com/office/officeart/2005/8/layout/StepDownProcess"/>
    <dgm:cxn modelId="{96076CAC-56A9-4D8A-82E6-E01A736DD18C}" type="presParOf" srcId="{FE8B9EA1-C0B2-4F55-A856-E9A5E100BAA3}" destId="{CADA39BB-2725-449F-B091-869C32686871}" srcOrd="5" destOrd="0" presId="urn:microsoft.com/office/officeart/2005/8/layout/StepDownProcess"/>
    <dgm:cxn modelId="{4E284470-CF94-4915-8F99-1B20054A2706}" type="presParOf" srcId="{FE8B9EA1-C0B2-4F55-A856-E9A5E100BAA3}" destId="{125FA16E-376C-4F9A-9D04-325B86B48E50}" srcOrd="6" destOrd="0" presId="urn:microsoft.com/office/officeart/2005/8/layout/StepDownProcess"/>
    <dgm:cxn modelId="{D547A669-F478-4D2C-B040-620EC07D7DEA}" type="presParOf" srcId="{125FA16E-376C-4F9A-9D04-325B86B48E50}" destId="{8420B101-934F-4618-A13A-B8E0A83A2B47}" srcOrd="0" destOrd="0" presId="urn:microsoft.com/office/officeart/2005/8/layout/StepDownProcess"/>
    <dgm:cxn modelId="{E2FFB864-9E67-4175-AF58-74252B9FEFF0}" type="presParOf" srcId="{125FA16E-376C-4F9A-9D04-325B86B48E50}" destId="{B2A45E7C-D268-4E59-9DC4-D21046BB0F35}" srcOrd="1" destOrd="0" presId="urn:microsoft.com/office/officeart/2005/8/layout/StepDownProcess"/>
    <dgm:cxn modelId="{9C9CD9EE-46F0-4A6C-8C4E-F716382D5C85}" type="presParOf" srcId="{125FA16E-376C-4F9A-9D04-325B86B48E50}" destId="{B13D6DDF-AA45-4193-AE11-684B7CCF9ACA}" srcOrd="2" destOrd="0" presId="urn:microsoft.com/office/officeart/2005/8/layout/StepDownProcess"/>
    <dgm:cxn modelId="{D2377DA3-4728-45CC-B0B3-70400D0FEF3F}" type="presParOf" srcId="{FE8B9EA1-C0B2-4F55-A856-E9A5E100BAA3}" destId="{1F6BD044-F62E-4D5A-AF00-19FF81BF4A26}" srcOrd="7" destOrd="0" presId="urn:microsoft.com/office/officeart/2005/8/layout/StepDownProcess"/>
    <dgm:cxn modelId="{0332C5F7-3317-4438-8AA2-3375A7E702EB}" type="presParOf" srcId="{FE8B9EA1-C0B2-4F55-A856-E9A5E100BAA3}" destId="{29B10E13-0362-481E-8150-57B2739AE1BD}" srcOrd="8" destOrd="0" presId="urn:microsoft.com/office/officeart/2005/8/layout/StepDownProcess"/>
    <dgm:cxn modelId="{C661D491-A64E-4730-8632-A75646482B5E}" type="presParOf" srcId="{29B10E13-0362-481E-8150-57B2739AE1BD}" destId="{26161A56-DA20-4BC5-9081-519BF4ACD7A1}" srcOrd="0" destOrd="0" presId="urn:microsoft.com/office/officeart/2005/8/layout/StepDownProcess"/>
    <dgm:cxn modelId="{CFF4AC47-F9B4-43DF-9D77-C40734BAF9FE}" type="presParOf" srcId="{29B10E13-0362-481E-8150-57B2739AE1BD}" destId="{2A485053-C5E5-4B8D-8D59-2EE16C9E9366}" srcOrd="1" destOrd="0" presId="urn:microsoft.com/office/officeart/2005/8/layout/StepDownProcess"/>
    <dgm:cxn modelId="{43260507-2FA2-4874-A0D5-5C4EAA5DCE87}" type="presParOf" srcId="{29B10E13-0362-481E-8150-57B2739AE1BD}" destId="{0A943E19-9AAA-4157-AD01-6B6850DEEB8E}" srcOrd="2" destOrd="0" presId="urn:microsoft.com/office/officeart/2005/8/layout/StepDownProcess"/>
    <dgm:cxn modelId="{31F44846-5CDC-42A0-BD27-7417563C8C67}" type="presParOf" srcId="{FE8B9EA1-C0B2-4F55-A856-E9A5E100BAA3}" destId="{A8420BF0-4E01-4841-970B-A04100EE7722}" srcOrd="9" destOrd="0" presId="urn:microsoft.com/office/officeart/2005/8/layout/StepDownProcess"/>
    <dgm:cxn modelId="{EF0662DD-796F-41B2-8257-EEF73A7EFF5B}" type="presParOf" srcId="{FE8B9EA1-C0B2-4F55-A856-E9A5E100BAA3}" destId="{1AA279B9-1E6C-4F5E-8BAD-957FB546684E}" srcOrd="10" destOrd="0" presId="urn:microsoft.com/office/officeart/2005/8/layout/StepDownProcess"/>
    <dgm:cxn modelId="{75595CD7-7325-4239-9559-B5EF52A70B27}" type="presParOf" srcId="{1AA279B9-1E6C-4F5E-8BAD-957FB546684E}" destId="{F12FE1CE-9DBC-40CF-A436-ED8F936BAC0C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BCABF0-5240-47E7-8B3D-4828C957D2B8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56A10F-CBE3-46F7-9DA6-C3AF5A4821A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Забор мазков на ИППП от30-49 лет          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/>
        </a:p>
      </dgm:t>
    </dgm:pt>
    <dgm:pt modelId="{8C11D59E-99B0-45E1-82E2-9FE406357DF6}" type="parTrans" cxnId="{401FD6E4-A4D3-4E1A-B2AD-9DAC97B6E3F4}">
      <dgm:prSet/>
      <dgm:spPr/>
      <dgm:t>
        <a:bodyPr/>
        <a:lstStyle/>
        <a:p>
          <a:endParaRPr lang="ru-RU"/>
        </a:p>
      </dgm:t>
    </dgm:pt>
    <dgm:pt modelId="{8F69E7F4-958F-4D66-A6C8-DECF3A62355D}" type="sibTrans" cxnId="{401FD6E4-A4D3-4E1A-B2AD-9DAC97B6E3F4}">
      <dgm:prSet/>
      <dgm:spPr/>
      <dgm:t>
        <a:bodyPr/>
        <a:lstStyle/>
        <a:p>
          <a:endParaRPr lang="ru-RU"/>
        </a:p>
      </dgm:t>
    </dgm:pt>
    <dgm:pt modelId="{6E4230FA-152D-4FC3-9549-A798BAB203E1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ВПЧ 1 раз в 5 лет - 30,35,40,45 лет           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dirty="0"/>
        </a:p>
      </dgm:t>
    </dgm:pt>
    <dgm:pt modelId="{F9EE7B7A-BAB9-4836-A22C-4CA1611FB584}" type="parTrans" cxnId="{CFDACB12-B103-4B7D-B92B-816ABF6EF499}">
      <dgm:prSet/>
      <dgm:spPr/>
      <dgm:t>
        <a:bodyPr/>
        <a:lstStyle/>
        <a:p>
          <a:endParaRPr lang="ru-RU"/>
        </a:p>
      </dgm:t>
    </dgm:pt>
    <dgm:pt modelId="{07A58FDE-590E-4499-8262-0F2E8C2C7EFF}" type="sibTrans" cxnId="{CFDACB12-B103-4B7D-B92B-816ABF6EF499}">
      <dgm:prSet/>
      <dgm:spPr/>
      <dgm:t>
        <a:bodyPr/>
        <a:lstStyle/>
        <a:p>
          <a:endParaRPr lang="ru-RU"/>
        </a:p>
      </dgm:t>
    </dgm:pt>
    <dgm:pt modelId="{CE111F0F-8BC0-4D4B-A55A-55EB5B62A234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УЗИ матки и придатков ( оценка КАФ) в 1 фазе МЦ</a:t>
          </a:r>
          <a:endParaRPr lang="ru-RU" sz="1600" b="1" dirty="0" smtClean="0"/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dirty="0"/>
        </a:p>
      </dgm:t>
    </dgm:pt>
    <dgm:pt modelId="{83184547-B0D5-43A8-8C07-983BFC065BA8}" type="parTrans" cxnId="{7E9E5FFA-31FB-49BC-85CF-08A8B47855A4}">
      <dgm:prSet/>
      <dgm:spPr/>
      <dgm:t>
        <a:bodyPr/>
        <a:lstStyle/>
        <a:p>
          <a:endParaRPr lang="ru-RU"/>
        </a:p>
      </dgm:t>
    </dgm:pt>
    <dgm:pt modelId="{2A745329-1BA5-4408-BCAC-5FE184F1BBF7}" type="sibTrans" cxnId="{7E9E5FFA-31FB-49BC-85CF-08A8B47855A4}">
      <dgm:prSet/>
      <dgm:spPr/>
      <dgm:t>
        <a:bodyPr/>
        <a:lstStyle/>
        <a:p>
          <a:endParaRPr lang="ru-RU"/>
        </a:p>
      </dgm:t>
    </dgm:pt>
    <dgm:pt modelId="{E1759407-B1B3-4718-8FEE-0876B49741C0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УЗИ М/Железы в 1 фазе МЦ+ Л/ узлы</a:t>
          </a:r>
        </a:p>
      </dgm:t>
    </dgm:pt>
    <dgm:pt modelId="{4DD0954C-053A-4F01-8925-AC73370006D5}" type="parTrans" cxnId="{F0573DB6-A9AC-41C9-835C-0D6D1FA09B46}">
      <dgm:prSet/>
      <dgm:spPr/>
      <dgm:t>
        <a:bodyPr/>
        <a:lstStyle/>
        <a:p>
          <a:endParaRPr lang="ru-RU"/>
        </a:p>
      </dgm:t>
    </dgm:pt>
    <dgm:pt modelId="{838CA13D-0EE7-41BE-8F65-3BBD7DB59223}" type="sibTrans" cxnId="{F0573DB6-A9AC-41C9-835C-0D6D1FA09B46}">
      <dgm:prSet/>
      <dgm:spPr/>
      <dgm:t>
        <a:bodyPr/>
        <a:lstStyle/>
        <a:p>
          <a:endParaRPr lang="ru-RU"/>
        </a:p>
      </dgm:t>
    </dgm:pt>
    <dgm:pt modelId="{821D262B-25DB-4CB6-97F4-D6F252624E21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Прием ,консультирование, установление ДЗ, определение группы здоровья и диспансерного наблюдения </a:t>
          </a:r>
          <a:endParaRPr lang="ru-RU" sz="1600" b="1" dirty="0">
            <a:solidFill>
              <a:schemeClr val="tx1"/>
            </a:solidFill>
          </a:endParaRPr>
        </a:p>
      </dgm:t>
    </dgm:pt>
    <dgm:pt modelId="{0CE3FF48-F00A-4DEB-99E0-0E390F9A9148}" type="parTrans" cxnId="{B2E5E6A6-0AEC-4973-97E2-11CF421F0D98}">
      <dgm:prSet/>
      <dgm:spPr/>
      <dgm:t>
        <a:bodyPr/>
        <a:lstStyle/>
        <a:p>
          <a:endParaRPr lang="ru-RU"/>
        </a:p>
      </dgm:t>
    </dgm:pt>
    <dgm:pt modelId="{6AE27B05-0EC0-4B25-9FFC-949AE685BF81}" type="sibTrans" cxnId="{B2E5E6A6-0AEC-4973-97E2-11CF421F0D98}">
      <dgm:prSet/>
      <dgm:spPr/>
      <dgm:t>
        <a:bodyPr/>
        <a:lstStyle/>
        <a:p>
          <a:endParaRPr lang="ru-RU"/>
        </a:p>
      </dgm:t>
    </dgm:pt>
    <dgm:pt modelId="{A3202891-A9D0-47EC-8F20-8FCDDBA4004F}">
      <dgm:prSet custT="1"/>
      <dgm:spPr/>
      <dgm:t>
        <a:bodyPr/>
        <a:lstStyle/>
        <a:p>
          <a:endParaRPr lang="ru-RU" sz="1600" dirty="0" smtClean="0">
            <a:solidFill>
              <a:schemeClr val="tx1"/>
            </a:solidFill>
          </a:endParaRPr>
        </a:p>
      </dgm:t>
    </dgm:pt>
    <dgm:pt modelId="{94F8F977-9A43-4FA5-B6AF-2271EC09D959}" type="parTrans" cxnId="{9717A6B5-36ED-4A09-B412-A800B59DFC43}">
      <dgm:prSet/>
      <dgm:spPr/>
      <dgm:t>
        <a:bodyPr/>
        <a:lstStyle/>
        <a:p>
          <a:endParaRPr lang="ru-RU"/>
        </a:p>
      </dgm:t>
    </dgm:pt>
    <dgm:pt modelId="{ACAA25A0-CC6F-4A06-AA95-C6AEBE82461B}" type="sibTrans" cxnId="{9717A6B5-36ED-4A09-B412-A800B59DFC43}">
      <dgm:prSet/>
      <dgm:spPr/>
      <dgm:t>
        <a:bodyPr/>
        <a:lstStyle/>
        <a:p>
          <a:endParaRPr lang="ru-RU"/>
        </a:p>
      </dgm:t>
    </dgm:pt>
    <dgm:pt modelId="{FE8B9EA1-C0B2-4F55-A856-E9A5E100BAA3}" type="pres">
      <dgm:prSet presAssocID="{9ABCABF0-5240-47E7-8B3D-4828C957D2B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88FD15F-D5E2-4BEF-8266-BD749E056231}" type="pres">
      <dgm:prSet presAssocID="{C556A10F-CBE3-46F7-9DA6-C3AF5A4821A5}" presName="composite" presStyleCnt="0"/>
      <dgm:spPr/>
    </dgm:pt>
    <dgm:pt modelId="{EB69C178-EC48-4CD9-9238-B49E7BCA28E0}" type="pres">
      <dgm:prSet presAssocID="{C556A10F-CBE3-46F7-9DA6-C3AF5A4821A5}" presName="bentUpArrow1" presStyleLbl="alignImgPlace1" presStyleIdx="0" presStyleCnt="5" custLinFactY="-174058" custLinFactNeighborX="64913" custLinFactNeighborY="-200000"/>
      <dgm:spPr/>
    </dgm:pt>
    <dgm:pt modelId="{93503ECB-F542-4720-9A41-496A3E7DB728}" type="pres">
      <dgm:prSet presAssocID="{C556A10F-CBE3-46F7-9DA6-C3AF5A4821A5}" presName="ParentText" presStyleLbl="node1" presStyleIdx="0" presStyleCnt="6" custScaleX="843663" custScaleY="376962" custLinFactY="-200000" custLinFactNeighborX="18321" custLinFactNeighborY="-26002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7552B-F0ED-49D1-906B-9DF9671FCA9B}" type="pres">
      <dgm:prSet presAssocID="{C556A10F-CBE3-46F7-9DA6-C3AF5A4821A5}" presName="ChildText" presStyleLbl="revTx" presStyleIdx="0" presStyleCnt="5" custFlipHor="1" custScaleX="57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2B654-1A1E-4207-920B-0CC60F4B4CA5}" type="pres">
      <dgm:prSet presAssocID="{8F69E7F4-958F-4D66-A6C8-DECF3A62355D}" presName="sibTrans" presStyleCnt="0"/>
      <dgm:spPr/>
    </dgm:pt>
    <dgm:pt modelId="{D0537F48-3F05-4728-A18C-566A693BE7AC}" type="pres">
      <dgm:prSet presAssocID="{6E4230FA-152D-4FC3-9549-A798BAB203E1}" presName="composite" presStyleCnt="0"/>
      <dgm:spPr/>
    </dgm:pt>
    <dgm:pt modelId="{1F44468B-BF7B-40D8-BB7E-E110844FBC52}" type="pres">
      <dgm:prSet presAssocID="{6E4230FA-152D-4FC3-9549-A798BAB203E1}" presName="bentUpArrow1" presStyleLbl="alignImgPlace1" presStyleIdx="1" presStyleCnt="5" custScaleX="319642" custScaleY="123397" custLinFactX="-300000" custLinFactY="-99796" custLinFactNeighborX="-375157" custLinFactNeighborY="-100000"/>
      <dgm:spPr/>
    </dgm:pt>
    <dgm:pt modelId="{7DEE75A9-ADBB-482A-BF10-DB1B6DC64D31}" type="pres">
      <dgm:prSet presAssocID="{6E4230FA-152D-4FC3-9549-A798BAB203E1}" presName="ParentText" presStyleLbl="node1" presStyleIdx="1" presStyleCnt="6" custScaleX="853971" custScaleY="237609" custLinFactX="-184982" custLinFactY="-99549" custLinFactNeighborX="-200000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D0F10-9283-4235-8EE2-DD79E0BB69F6}" type="pres">
      <dgm:prSet presAssocID="{6E4230FA-152D-4FC3-9549-A798BAB203E1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DBAD88F4-B469-4340-8F8B-F90CEE8CC922}" type="pres">
      <dgm:prSet presAssocID="{07A58FDE-590E-4499-8262-0F2E8C2C7EFF}" presName="sibTrans" presStyleCnt="0"/>
      <dgm:spPr/>
    </dgm:pt>
    <dgm:pt modelId="{1111F7D8-25EF-4B90-AC77-A90E3579AB10}" type="pres">
      <dgm:prSet presAssocID="{CE111F0F-8BC0-4D4B-A55A-55EB5B62A234}" presName="composite" presStyleCnt="0"/>
      <dgm:spPr/>
    </dgm:pt>
    <dgm:pt modelId="{DEB1BF5D-CDFB-4067-ADF1-D6E51581D4BE}" type="pres">
      <dgm:prSet presAssocID="{CE111F0F-8BC0-4D4B-A55A-55EB5B62A234}" presName="bentUpArrow1" presStyleLbl="alignImgPlace1" presStyleIdx="2" presStyleCnt="5" custLinFactX="-400000" custLinFactY="265872" custLinFactNeighborX="-411088" custLinFactNeighborY="300000"/>
      <dgm:spPr/>
    </dgm:pt>
    <dgm:pt modelId="{A893808C-3A5F-404A-833C-1D80622A791B}" type="pres">
      <dgm:prSet presAssocID="{CE111F0F-8BC0-4D4B-A55A-55EB5B62A234}" presName="ParentText" presStyleLbl="node1" presStyleIdx="2" presStyleCnt="6" custScaleX="863438" custScaleY="231960" custLinFactX="-400000" custLinFactY="-8188" custLinFactNeighborX="-406208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E3285-D3FC-45D6-BC39-BD016119462F}" type="pres">
      <dgm:prSet presAssocID="{CE111F0F-8BC0-4D4B-A55A-55EB5B62A234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CADA39BB-2725-449F-B091-869C32686871}" type="pres">
      <dgm:prSet presAssocID="{2A745329-1BA5-4408-BCAC-5FE184F1BBF7}" presName="sibTrans" presStyleCnt="0"/>
      <dgm:spPr/>
    </dgm:pt>
    <dgm:pt modelId="{125FA16E-376C-4F9A-9D04-325B86B48E50}" type="pres">
      <dgm:prSet presAssocID="{821D262B-25DB-4CB6-97F4-D6F252624E21}" presName="composite" presStyleCnt="0"/>
      <dgm:spPr/>
    </dgm:pt>
    <dgm:pt modelId="{8420B101-934F-4618-A13A-B8E0A83A2B47}" type="pres">
      <dgm:prSet presAssocID="{821D262B-25DB-4CB6-97F4-D6F252624E21}" presName="bentUpArrow1" presStyleLbl="alignImgPlace1" presStyleIdx="3" presStyleCnt="5" custScaleX="398334" custScaleY="134991" custLinFactX="-900000" custLinFactNeighborX="-983746" custLinFactNeighborY="10874"/>
      <dgm:spPr/>
      <dgm:t>
        <a:bodyPr/>
        <a:lstStyle/>
        <a:p>
          <a:endParaRPr lang="ru-RU"/>
        </a:p>
      </dgm:t>
    </dgm:pt>
    <dgm:pt modelId="{B2A45E7C-D268-4E59-9DC4-D21046BB0F35}" type="pres">
      <dgm:prSet presAssocID="{821D262B-25DB-4CB6-97F4-D6F252624E21}" presName="ParentText" presStyleLbl="node1" presStyleIdx="3" presStyleCnt="6" custAng="0" custScaleX="950576" custScaleY="406142" custLinFactX="-600000" custLinFactY="140622" custLinFactNeighborX="-643833" custLinFactNeighborY="2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3D6DDF-AA45-4193-AE11-684B7CCF9ACA}" type="pres">
      <dgm:prSet presAssocID="{821D262B-25DB-4CB6-97F4-D6F252624E21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1F6BD044-F62E-4D5A-AF00-19FF81BF4A26}" type="pres">
      <dgm:prSet presAssocID="{6AE27B05-0EC0-4B25-9FFC-949AE685BF81}" presName="sibTrans" presStyleCnt="0"/>
      <dgm:spPr/>
    </dgm:pt>
    <dgm:pt modelId="{29B10E13-0362-481E-8150-57B2739AE1BD}" type="pres">
      <dgm:prSet presAssocID="{E1759407-B1B3-4718-8FEE-0876B49741C0}" presName="composite" presStyleCnt="0"/>
      <dgm:spPr/>
    </dgm:pt>
    <dgm:pt modelId="{26161A56-DA20-4BC5-9081-519BF4ACD7A1}" type="pres">
      <dgm:prSet presAssocID="{E1759407-B1B3-4718-8FEE-0876B49741C0}" presName="bentUpArrow1" presStyleLbl="alignImgPlace1" presStyleIdx="4" presStyleCnt="5" custScaleX="377952" custScaleY="123105" custLinFactX="-1200000" custLinFactY="-300000" custLinFactNeighborX="-1246155" custLinFactNeighborY="-372272"/>
      <dgm:spPr/>
    </dgm:pt>
    <dgm:pt modelId="{2A485053-C5E5-4B8D-8D59-2EE16C9E9366}" type="pres">
      <dgm:prSet presAssocID="{E1759407-B1B3-4718-8FEE-0876B49741C0}" presName="ParentText" presStyleLbl="node1" presStyleIdx="4" presStyleCnt="6" custScaleX="841814" custScaleY="248290" custLinFactX="-794500" custLinFactY="-126082" custLinFactNeighborX="-800000" custLinFactNeighborY="-2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43E19-9AAA-4157-AD01-6B6850DEEB8E}" type="pres">
      <dgm:prSet presAssocID="{E1759407-B1B3-4718-8FEE-0876B49741C0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A8420BF0-4E01-4841-970B-A04100EE7722}" type="pres">
      <dgm:prSet presAssocID="{838CA13D-0EE7-41BE-8F65-3BBD7DB59223}" presName="sibTrans" presStyleCnt="0"/>
      <dgm:spPr/>
    </dgm:pt>
    <dgm:pt modelId="{1AA279B9-1E6C-4F5E-8BAD-957FB546684E}" type="pres">
      <dgm:prSet presAssocID="{A3202891-A9D0-47EC-8F20-8FCDDBA4004F}" presName="composite" presStyleCnt="0"/>
      <dgm:spPr/>
    </dgm:pt>
    <dgm:pt modelId="{F12FE1CE-9DBC-40CF-A436-ED8F936BAC0C}" type="pres">
      <dgm:prSet presAssocID="{A3202891-A9D0-47EC-8F20-8FCDDBA4004F}" presName="ParentText" presStyleLbl="node1" presStyleIdx="5" presStyleCnt="6" custScaleX="947259" custScaleY="488846" custLinFactX="-1000000" custLinFactY="115408" custLinFactNeighborX="-1088121" custLinFactNeighborY="2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573DB6-A9AC-41C9-835C-0D6D1FA09B46}" srcId="{9ABCABF0-5240-47E7-8B3D-4828C957D2B8}" destId="{E1759407-B1B3-4718-8FEE-0876B49741C0}" srcOrd="4" destOrd="0" parTransId="{4DD0954C-053A-4F01-8925-AC73370006D5}" sibTransId="{838CA13D-0EE7-41BE-8F65-3BBD7DB59223}"/>
    <dgm:cxn modelId="{6D0D1015-15AC-4D81-8BD6-8B0BF0B73B76}" type="presOf" srcId="{C556A10F-CBE3-46F7-9DA6-C3AF5A4821A5}" destId="{93503ECB-F542-4720-9A41-496A3E7DB728}" srcOrd="0" destOrd="0" presId="urn:microsoft.com/office/officeart/2005/8/layout/StepDownProcess"/>
    <dgm:cxn modelId="{687C1FCD-D7B7-40A0-95CA-94B5AE4F4A9E}" type="presOf" srcId="{A3202891-A9D0-47EC-8F20-8FCDDBA4004F}" destId="{F12FE1CE-9DBC-40CF-A436-ED8F936BAC0C}" srcOrd="0" destOrd="0" presId="urn:microsoft.com/office/officeart/2005/8/layout/StepDownProcess"/>
    <dgm:cxn modelId="{B2E5E6A6-0AEC-4973-97E2-11CF421F0D98}" srcId="{9ABCABF0-5240-47E7-8B3D-4828C957D2B8}" destId="{821D262B-25DB-4CB6-97F4-D6F252624E21}" srcOrd="3" destOrd="0" parTransId="{0CE3FF48-F00A-4DEB-99E0-0E390F9A9148}" sibTransId="{6AE27B05-0EC0-4B25-9FFC-949AE685BF81}"/>
    <dgm:cxn modelId="{E5D735D5-E709-43A6-AE1B-98661E3F43DE}" type="presOf" srcId="{CE111F0F-8BC0-4D4B-A55A-55EB5B62A234}" destId="{A893808C-3A5F-404A-833C-1D80622A791B}" srcOrd="0" destOrd="0" presId="urn:microsoft.com/office/officeart/2005/8/layout/StepDownProcess"/>
    <dgm:cxn modelId="{CC115DC1-9C6F-426F-A510-7D9410EC561B}" type="presOf" srcId="{9ABCABF0-5240-47E7-8B3D-4828C957D2B8}" destId="{FE8B9EA1-C0B2-4F55-A856-E9A5E100BAA3}" srcOrd="0" destOrd="0" presId="urn:microsoft.com/office/officeart/2005/8/layout/StepDownProcess"/>
    <dgm:cxn modelId="{3421B0C0-78B0-4E30-882A-590A30EB0BD2}" type="presOf" srcId="{6E4230FA-152D-4FC3-9549-A798BAB203E1}" destId="{7DEE75A9-ADBB-482A-BF10-DB1B6DC64D31}" srcOrd="0" destOrd="0" presId="urn:microsoft.com/office/officeart/2005/8/layout/StepDownProcess"/>
    <dgm:cxn modelId="{482DC7D4-25F0-48C4-8AEE-D17F66597081}" type="presOf" srcId="{E1759407-B1B3-4718-8FEE-0876B49741C0}" destId="{2A485053-C5E5-4B8D-8D59-2EE16C9E9366}" srcOrd="0" destOrd="0" presId="urn:microsoft.com/office/officeart/2005/8/layout/StepDownProcess"/>
    <dgm:cxn modelId="{CFDACB12-B103-4B7D-B92B-816ABF6EF499}" srcId="{9ABCABF0-5240-47E7-8B3D-4828C957D2B8}" destId="{6E4230FA-152D-4FC3-9549-A798BAB203E1}" srcOrd="1" destOrd="0" parTransId="{F9EE7B7A-BAB9-4836-A22C-4CA1611FB584}" sibTransId="{07A58FDE-590E-4499-8262-0F2E8C2C7EFF}"/>
    <dgm:cxn modelId="{9717A6B5-36ED-4A09-B412-A800B59DFC43}" srcId="{9ABCABF0-5240-47E7-8B3D-4828C957D2B8}" destId="{A3202891-A9D0-47EC-8F20-8FCDDBA4004F}" srcOrd="5" destOrd="0" parTransId="{94F8F977-9A43-4FA5-B6AF-2271EC09D959}" sibTransId="{ACAA25A0-CC6F-4A06-AA95-C6AEBE82461B}"/>
    <dgm:cxn modelId="{401FD6E4-A4D3-4E1A-B2AD-9DAC97B6E3F4}" srcId="{9ABCABF0-5240-47E7-8B3D-4828C957D2B8}" destId="{C556A10F-CBE3-46F7-9DA6-C3AF5A4821A5}" srcOrd="0" destOrd="0" parTransId="{8C11D59E-99B0-45E1-82E2-9FE406357DF6}" sibTransId="{8F69E7F4-958F-4D66-A6C8-DECF3A62355D}"/>
    <dgm:cxn modelId="{7E9E5FFA-31FB-49BC-85CF-08A8B47855A4}" srcId="{9ABCABF0-5240-47E7-8B3D-4828C957D2B8}" destId="{CE111F0F-8BC0-4D4B-A55A-55EB5B62A234}" srcOrd="2" destOrd="0" parTransId="{83184547-B0D5-43A8-8C07-983BFC065BA8}" sibTransId="{2A745329-1BA5-4408-BCAC-5FE184F1BBF7}"/>
    <dgm:cxn modelId="{BEE73910-6DF2-4C77-A8BE-1E5F22BAD979}" type="presOf" srcId="{821D262B-25DB-4CB6-97F4-D6F252624E21}" destId="{B2A45E7C-D268-4E59-9DC4-D21046BB0F35}" srcOrd="0" destOrd="0" presId="urn:microsoft.com/office/officeart/2005/8/layout/StepDownProcess"/>
    <dgm:cxn modelId="{9B659629-998A-4110-8B9B-FD7FA50A05FE}" type="presParOf" srcId="{FE8B9EA1-C0B2-4F55-A856-E9A5E100BAA3}" destId="{888FD15F-D5E2-4BEF-8266-BD749E056231}" srcOrd="0" destOrd="0" presId="urn:microsoft.com/office/officeart/2005/8/layout/StepDownProcess"/>
    <dgm:cxn modelId="{C5F96AF5-EBBB-4E7E-AEB7-4300BF780D62}" type="presParOf" srcId="{888FD15F-D5E2-4BEF-8266-BD749E056231}" destId="{EB69C178-EC48-4CD9-9238-B49E7BCA28E0}" srcOrd="0" destOrd="0" presId="urn:microsoft.com/office/officeart/2005/8/layout/StepDownProcess"/>
    <dgm:cxn modelId="{AD8A2F62-3AA0-4784-9DF4-6E63DA8F1DE3}" type="presParOf" srcId="{888FD15F-D5E2-4BEF-8266-BD749E056231}" destId="{93503ECB-F542-4720-9A41-496A3E7DB728}" srcOrd="1" destOrd="0" presId="urn:microsoft.com/office/officeart/2005/8/layout/StepDownProcess"/>
    <dgm:cxn modelId="{670D7EDC-CEB6-4108-A66B-6C50DB939DE2}" type="presParOf" srcId="{888FD15F-D5E2-4BEF-8266-BD749E056231}" destId="{C147552B-F0ED-49D1-906B-9DF9671FCA9B}" srcOrd="2" destOrd="0" presId="urn:microsoft.com/office/officeart/2005/8/layout/StepDownProcess"/>
    <dgm:cxn modelId="{BE84F4B2-05B7-4B03-B384-7676EE0F2BE2}" type="presParOf" srcId="{FE8B9EA1-C0B2-4F55-A856-E9A5E100BAA3}" destId="{8432B654-1A1E-4207-920B-0CC60F4B4CA5}" srcOrd="1" destOrd="0" presId="urn:microsoft.com/office/officeart/2005/8/layout/StepDownProcess"/>
    <dgm:cxn modelId="{7165539D-50E1-431D-9049-37F0A127AE03}" type="presParOf" srcId="{FE8B9EA1-C0B2-4F55-A856-E9A5E100BAA3}" destId="{D0537F48-3F05-4728-A18C-566A693BE7AC}" srcOrd="2" destOrd="0" presId="urn:microsoft.com/office/officeart/2005/8/layout/StepDownProcess"/>
    <dgm:cxn modelId="{73772415-ABA4-4EB4-9204-B300CC3571AA}" type="presParOf" srcId="{D0537F48-3F05-4728-A18C-566A693BE7AC}" destId="{1F44468B-BF7B-40D8-BB7E-E110844FBC52}" srcOrd="0" destOrd="0" presId="urn:microsoft.com/office/officeart/2005/8/layout/StepDownProcess"/>
    <dgm:cxn modelId="{9F3C972F-AC4B-4F7C-BF32-13446E5B50BF}" type="presParOf" srcId="{D0537F48-3F05-4728-A18C-566A693BE7AC}" destId="{7DEE75A9-ADBB-482A-BF10-DB1B6DC64D31}" srcOrd="1" destOrd="0" presId="urn:microsoft.com/office/officeart/2005/8/layout/StepDownProcess"/>
    <dgm:cxn modelId="{69111A16-E1AA-4BE9-87F0-940B4C464917}" type="presParOf" srcId="{D0537F48-3F05-4728-A18C-566A693BE7AC}" destId="{6A2D0F10-9283-4235-8EE2-DD79E0BB69F6}" srcOrd="2" destOrd="0" presId="urn:microsoft.com/office/officeart/2005/8/layout/StepDownProcess"/>
    <dgm:cxn modelId="{9E5E4273-524C-4752-B5EC-51A3FFD2D484}" type="presParOf" srcId="{FE8B9EA1-C0B2-4F55-A856-E9A5E100BAA3}" destId="{DBAD88F4-B469-4340-8F8B-F90CEE8CC922}" srcOrd="3" destOrd="0" presId="urn:microsoft.com/office/officeart/2005/8/layout/StepDownProcess"/>
    <dgm:cxn modelId="{43C31DD9-37F6-4F21-89B7-2678484497D4}" type="presParOf" srcId="{FE8B9EA1-C0B2-4F55-A856-E9A5E100BAA3}" destId="{1111F7D8-25EF-4B90-AC77-A90E3579AB10}" srcOrd="4" destOrd="0" presId="urn:microsoft.com/office/officeart/2005/8/layout/StepDownProcess"/>
    <dgm:cxn modelId="{1D8A9432-1582-483C-B49B-EF2F3C992A55}" type="presParOf" srcId="{1111F7D8-25EF-4B90-AC77-A90E3579AB10}" destId="{DEB1BF5D-CDFB-4067-ADF1-D6E51581D4BE}" srcOrd="0" destOrd="0" presId="urn:microsoft.com/office/officeart/2005/8/layout/StepDownProcess"/>
    <dgm:cxn modelId="{AC21F2EF-3979-44A6-AC82-DADF75CB97CB}" type="presParOf" srcId="{1111F7D8-25EF-4B90-AC77-A90E3579AB10}" destId="{A893808C-3A5F-404A-833C-1D80622A791B}" srcOrd="1" destOrd="0" presId="urn:microsoft.com/office/officeart/2005/8/layout/StepDownProcess"/>
    <dgm:cxn modelId="{B38801B3-27FA-46A2-99A0-AE6330380845}" type="presParOf" srcId="{1111F7D8-25EF-4B90-AC77-A90E3579AB10}" destId="{552E3285-D3FC-45D6-BC39-BD016119462F}" srcOrd="2" destOrd="0" presId="urn:microsoft.com/office/officeart/2005/8/layout/StepDownProcess"/>
    <dgm:cxn modelId="{96076CAC-56A9-4D8A-82E6-E01A736DD18C}" type="presParOf" srcId="{FE8B9EA1-C0B2-4F55-A856-E9A5E100BAA3}" destId="{CADA39BB-2725-449F-B091-869C32686871}" srcOrd="5" destOrd="0" presId="urn:microsoft.com/office/officeart/2005/8/layout/StepDownProcess"/>
    <dgm:cxn modelId="{4E284470-CF94-4915-8F99-1B20054A2706}" type="presParOf" srcId="{FE8B9EA1-C0B2-4F55-A856-E9A5E100BAA3}" destId="{125FA16E-376C-4F9A-9D04-325B86B48E50}" srcOrd="6" destOrd="0" presId="urn:microsoft.com/office/officeart/2005/8/layout/StepDownProcess"/>
    <dgm:cxn modelId="{D547A669-F478-4D2C-B040-620EC07D7DEA}" type="presParOf" srcId="{125FA16E-376C-4F9A-9D04-325B86B48E50}" destId="{8420B101-934F-4618-A13A-B8E0A83A2B47}" srcOrd="0" destOrd="0" presId="urn:microsoft.com/office/officeart/2005/8/layout/StepDownProcess"/>
    <dgm:cxn modelId="{E2FFB864-9E67-4175-AF58-74252B9FEFF0}" type="presParOf" srcId="{125FA16E-376C-4F9A-9D04-325B86B48E50}" destId="{B2A45E7C-D268-4E59-9DC4-D21046BB0F35}" srcOrd="1" destOrd="0" presId="urn:microsoft.com/office/officeart/2005/8/layout/StepDownProcess"/>
    <dgm:cxn modelId="{9C9CD9EE-46F0-4A6C-8C4E-F716382D5C85}" type="presParOf" srcId="{125FA16E-376C-4F9A-9D04-325B86B48E50}" destId="{B13D6DDF-AA45-4193-AE11-684B7CCF9ACA}" srcOrd="2" destOrd="0" presId="urn:microsoft.com/office/officeart/2005/8/layout/StepDownProcess"/>
    <dgm:cxn modelId="{D2377DA3-4728-45CC-B0B3-70400D0FEF3F}" type="presParOf" srcId="{FE8B9EA1-C0B2-4F55-A856-E9A5E100BAA3}" destId="{1F6BD044-F62E-4D5A-AF00-19FF81BF4A26}" srcOrd="7" destOrd="0" presId="urn:microsoft.com/office/officeart/2005/8/layout/StepDownProcess"/>
    <dgm:cxn modelId="{0332C5F7-3317-4438-8AA2-3375A7E702EB}" type="presParOf" srcId="{FE8B9EA1-C0B2-4F55-A856-E9A5E100BAA3}" destId="{29B10E13-0362-481E-8150-57B2739AE1BD}" srcOrd="8" destOrd="0" presId="urn:microsoft.com/office/officeart/2005/8/layout/StepDownProcess"/>
    <dgm:cxn modelId="{C661D491-A64E-4730-8632-A75646482B5E}" type="presParOf" srcId="{29B10E13-0362-481E-8150-57B2739AE1BD}" destId="{26161A56-DA20-4BC5-9081-519BF4ACD7A1}" srcOrd="0" destOrd="0" presId="urn:microsoft.com/office/officeart/2005/8/layout/StepDownProcess"/>
    <dgm:cxn modelId="{CFF4AC47-F9B4-43DF-9D77-C40734BAF9FE}" type="presParOf" srcId="{29B10E13-0362-481E-8150-57B2739AE1BD}" destId="{2A485053-C5E5-4B8D-8D59-2EE16C9E9366}" srcOrd="1" destOrd="0" presId="urn:microsoft.com/office/officeart/2005/8/layout/StepDownProcess"/>
    <dgm:cxn modelId="{43260507-2FA2-4874-A0D5-5C4EAA5DCE87}" type="presParOf" srcId="{29B10E13-0362-481E-8150-57B2739AE1BD}" destId="{0A943E19-9AAA-4157-AD01-6B6850DEEB8E}" srcOrd="2" destOrd="0" presId="urn:microsoft.com/office/officeart/2005/8/layout/StepDownProcess"/>
    <dgm:cxn modelId="{31F44846-5CDC-42A0-BD27-7417563C8C67}" type="presParOf" srcId="{FE8B9EA1-C0B2-4F55-A856-E9A5E100BAA3}" destId="{A8420BF0-4E01-4841-970B-A04100EE7722}" srcOrd="9" destOrd="0" presId="urn:microsoft.com/office/officeart/2005/8/layout/StepDownProcess"/>
    <dgm:cxn modelId="{EF0662DD-796F-41B2-8257-EEF73A7EFF5B}" type="presParOf" srcId="{FE8B9EA1-C0B2-4F55-A856-E9A5E100BAA3}" destId="{1AA279B9-1E6C-4F5E-8BAD-957FB546684E}" srcOrd="10" destOrd="0" presId="urn:microsoft.com/office/officeart/2005/8/layout/StepDownProcess"/>
    <dgm:cxn modelId="{75595CD7-7325-4239-9559-B5EF52A70B27}" type="presParOf" srcId="{1AA279B9-1E6C-4F5E-8BAD-957FB546684E}" destId="{F12FE1CE-9DBC-40CF-A436-ED8F936BAC0C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9C178-EC48-4CD9-9238-B49E7BCA28E0}">
      <dsp:nvSpPr>
        <dsp:cNvPr id="0" name=""/>
        <dsp:cNvSpPr/>
      </dsp:nvSpPr>
      <dsp:spPr>
        <a:xfrm rot="5400000">
          <a:off x="1379060" y="745229"/>
          <a:ext cx="312675" cy="35597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503ECB-F542-4720-9A41-496A3E7DB728}">
      <dsp:nvSpPr>
        <dsp:cNvPr id="0" name=""/>
        <dsp:cNvSpPr/>
      </dsp:nvSpPr>
      <dsp:spPr>
        <a:xfrm>
          <a:off x="64545" y="300318"/>
          <a:ext cx="2981761" cy="47222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</a:rPr>
            <a:t>прием         анкетирование         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87601" y="323374"/>
        <a:ext cx="2935649" cy="426116"/>
      </dsp:txXfrm>
    </dsp:sp>
    <dsp:sp modelId="{C147552B-F0ED-49D1-906B-9DF9671FCA9B}">
      <dsp:nvSpPr>
        <dsp:cNvPr id="0" name=""/>
        <dsp:cNvSpPr/>
      </dsp:nvSpPr>
      <dsp:spPr>
        <a:xfrm flipH="1">
          <a:off x="1934880" y="1299053"/>
          <a:ext cx="22119" cy="297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4468B-BF7B-40D8-BB7E-E110844FBC52}">
      <dsp:nvSpPr>
        <dsp:cNvPr id="0" name=""/>
        <dsp:cNvSpPr/>
      </dsp:nvSpPr>
      <dsp:spPr>
        <a:xfrm rot="5400000">
          <a:off x="1406412" y="1597423"/>
          <a:ext cx="312675" cy="35597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EE75A9-ADBB-482A-BF10-DB1B6DC64D31}">
      <dsp:nvSpPr>
        <dsp:cNvPr id="0" name=""/>
        <dsp:cNvSpPr/>
      </dsp:nvSpPr>
      <dsp:spPr>
        <a:xfrm>
          <a:off x="64544" y="1055106"/>
          <a:ext cx="3159092" cy="57206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</a:rPr>
            <a:t>исследование влагалищное, м/ж         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92475" y="1083037"/>
        <a:ext cx="3103230" cy="516201"/>
      </dsp:txXfrm>
    </dsp:sp>
    <dsp:sp modelId="{6A2D0F10-9283-4235-8EE2-DD79E0BB69F6}">
      <dsp:nvSpPr>
        <dsp:cNvPr id="0" name=""/>
        <dsp:cNvSpPr/>
      </dsp:nvSpPr>
      <dsp:spPr>
        <a:xfrm>
          <a:off x="3274438" y="1814742"/>
          <a:ext cx="382825" cy="297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B1BF5D-CDFB-4067-ADF1-D6E51581D4BE}">
      <dsp:nvSpPr>
        <dsp:cNvPr id="0" name=""/>
        <dsp:cNvSpPr/>
      </dsp:nvSpPr>
      <dsp:spPr>
        <a:xfrm rot="5400000">
          <a:off x="1325259" y="4362008"/>
          <a:ext cx="312675" cy="35597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93808C-3A5F-404A-833C-1D80622A791B}">
      <dsp:nvSpPr>
        <dsp:cNvPr id="0" name=""/>
        <dsp:cNvSpPr/>
      </dsp:nvSpPr>
      <dsp:spPr>
        <a:xfrm>
          <a:off x="64542" y="1883712"/>
          <a:ext cx="3059752" cy="47359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</a:rPr>
            <a:t>консультирование</a:t>
          </a:r>
          <a:r>
            <a:rPr lang="ru-RU" sz="1600" kern="1200" dirty="0" smtClean="0"/>
            <a:t> </a:t>
          </a:r>
          <a:r>
            <a:rPr lang="ru-RU" sz="1600" b="1" kern="1200" dirty="0" smtClean="0">
              <a:solidFill>
                <a:schemeClr val="tx1"/>
              </a:solidFill>
            </a:rPr>
            <a:t>мотивация</a:t>
          </a:r>
          <a:r>
            <a:rPr lang="ru-RU" sz="1600" kern="1200" dirty="0" smtClean="0"/>
            <a:t>           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87665" y="1906835"/>
        <a:ext cx="3013506" cy="427345"/>
      </dsp:txXfrm>
    </dsp:sp>
    <dsp:sp modelId="{552E3285-D3FC-45D6-BC39-BD016119462F}">
      <dsp:nvSpPr>
        <dsp:cNvPr id="0" name=""/>
        <dsp:cNvSpPr/>
      </dsp:nvSpPr>
      <dsp:spPr>
        <a:xfrm>
          <a:off x="4656013" y="2281195"/>
          <a:ext cx="382825" cy="297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20B101-934F-4618-A13A-B8E0A83A2B47}">
      <dsp:nvSpPr>
        <dsp:cNvPr id="0" name=""/>
        <dsp:cNvSpPr/>
      </dsp:nvSpPr>
      <dsp:spPr>
        <a:xfrm rot="5400000">
          <a:off x="1396910" y="3068660"/>
          <a:ext cx="312675" cy="35597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45E7C-D268-4E59-9DC4-D21046BB0F35}">
      <dsp:nvSpPr>
        <dsp:cNvPr id="0" name=""/>
        <dsp:cNvSpPr/>
      </dsp:nvSpPr>
      <dsp:spPr>
        <a:xfrm>
          <a:off x="0" y="3371729"/>
          <a:ext cx="3285014" cy="102032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о/ цитологию 1 раз в 3 года в возрасте 21-29 лет</a:t>
          </a:r>
          <a:r>
            <a:rPr lang="ru-RU" sz="1600" kern="1200" dirty="0" smtClean="0">
              <a:solidFill>
                <a:schemeClr val="tx1"/>
              </a:solidFill>
            </a:rPr>
            <a:t>;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1 раз в 5 лет в возрасте 30-49 лет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49817" y="3421546"/>
        <a:ext cx="3185380" cy="920691"/>
      </dsp:txXfrm>
    </dsp:sp>
    <dsp:sp modelId="{B13D6DDF-AA45-4193-AE11-684B7CCF9ACA}">
      <dsp:nvSpPr>
        <dsp:cNvPr id="0" name=""/>
        <dsp:cNvSpPr/>
      </dsp:nvSpPr>
      <dsp:spPr>
        <a:xfrm>
          <a:off x="6199890" y="3021015"/>
          <a:ext cx="382825" cy="297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161A56-DA20-4BC5-9081-519BF4ACD7A1}">
      <dsp:nvSpPr>
        <dsp:cNvPr id="0" name=""/>
        <dsp:cNvSpPr/>
      </dsp:nvSpPr>
      <dsp:spPr>
        <a:xfrm rot="5400000">
          <a:off x="1384006" y="2342135"/>
          <a:ext cx="312675" cy="35597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485053-C5E5-4B8D-8D59-2EE16C9E9366}">
      <dsp:nvSpPr>
        <dsp:cNvPr id="0" name=""/>
        <dsp:cNvSpPr/>
      </dsp:nvSpPr>
      <dsp:spPr>
        <a:xfrm>
          <a:off x="0" y="2644136"/>
          <a:ext cx="3167567" cy="42864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мазок на м/ф</a:t>
          </a:r>
        </a:p>
      </dsp:txBody>
      <dsp:txXfrm>
        <a:off x="20929" y="2665065"/>
        <a:ext cx="3125709" cy="386788"/>
      </dsp:txXfrm>
    </dsp:sp>
    <dsp:sp modelId="{0A943E19-9AAA-4157-AD01-6B6850DEEB8E}">
      <dsp:nvSpPr>
        <dsp:cNvPr id="0" name=""/>
        <dsp:cNvSpPr/>
      </dsp:nvSpPr>
      <dsp:spPr>
        <a:xfrm>
          <a:off x="7572412" y="3478446"/>
          <a:ext cx="382825" cy="297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2FE1CE-9DBC-40CF-A436-ED8F936BAC0C}">
      <dsp:nvSpPr>
        <dsp:cNvPr id="0" name=""/>
        <dsp:cNvSpPr/>
      </dsp:nvSpPr>
      <dsp:spPr>
        <a:xfrm>
          <a:off x="10298" y="4772003"/>
          <a:ext cx="3433243" cy="97506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ИППП( гонорея, трихом, хламидии, микоплазмы). ( 18- 29 лет) </a:t>
          </a:r>
        </a:p>
      </dsp:txBody>
      <dsp:txXfrm>
        <a:off x="57905" y="4819610"/>
        <a:ext cx="3338029" cy="8798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9C178-EC48-4CD9-9238-B49E7BCA28E0}">
      <dsp:nvSpPr>
        <dsp:cNvPr id="0" name=""/>
        <dsp:cNvSpPr/>
      </dsp:nvSpPr>
      <dsp:spPr>
        <a:xfrm rot="5400000">
          <a:off x="1537834" y="699714"/>
          <a:ext cx="211652" cy="24095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503ECB-F542-4720-9A41-496A3E7DB728}">
      <dsp:nvSpPr>
        <dsp:cNvPr id="0" name=""/>
        <dsp:cNvSpPr/>
      </dsp:nvSpPr>
      <dsp:spPr>
        <a:xfrm>
          <a:off x="65793" y="0"/>
          <a:ext cx="3005958" cy="94013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</a:rPr>
            <a:t>Забор мазков на ИППП от30-49 лет         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111695" y="45902"/>
        <a:ext cx="2914154" cy="848329"/>
      </dsp:txXfrm>
    </dsp:sp>
    <dsp:sp modelId="{C147552B-F0ED-49D1-906B-9DF9671FCA9B}">
      <dsp:nvSpPr>
        <dsp:cNvPr id="0" name=""/>
        <dsp:cNvSpPr/>
      </dsp:nvSpPr>
      <dsp:spPr>
        <a:xfrm flipH="1">
          <a:off x="1803726" y="1280582"/>
          <a:ext cx="14972" cy="201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4468B-BF7B-40D8-BB7E-E110844FBC52}">
      <dsp:nvSpPr>
        <dsp:cNvPr id="0" name=""/>
        <dsp:cNvSpPr/>
      </dsp:nvSpPr>
      <dsp:spPr>
        <a:xfrm rot="5400000">
          <a:off x="1191032" y="1389511"/>
          <a:ext cx="261173" cy="77020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EE75A9-ADBB-482A-BF10-DB1B6DC64D31}">
      <dsp:nvSpPr>
        <dsp:cNvPr id="0" name=""/>
        <dsp:cNvSpPr/>
      </dsp:nvSpPr>
      <dsp:spPr>
        <a:xfrm>
          <a:off x="71690" y="1173120"/>
          <a:ext cx="3042685" cy="59259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</a:rPr>
            <a:t>ВПЧ 1 раз в 5 лет - 30,35,40,45 лет          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100623" y="1202053"/>
        <a:ext cx="2984819" cy="534724"/>
      </dsp:txXfrm>
    </dsp:sp>
    <dsp:sp modelId="{6A2D0F10-9283-4235-8EE2-DD79E0BB69F6}">
      <dsp:nvSpPr>
        <dsp:cNvPr id="0" name=""/>
        <dsp:cNvSpPr/>
      </dsp:nvSpPr>
      <dsp:spPr>
        <a:xfrm>
          <a:off x="3142868" y="1866173"/>
          <a:ext cx="259137" cy="201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B1BF5D-CDFB-4067-ADF1-D6E51581D4BE}">
      <dsp:nvSpPr>
        <dsp:cNvPr id="0" name=""/>
        <dsp:cNvSpPr/>
      </dsp:nvSpPr>
      <dsp:spPr>
        <a:xfrm rot="5400000">
          <a:off x="2347979" y="3744160"/>
          <a:ext cx="211652" cy="24095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93808C-3A5F-404A-833C-1D80622A791B}">
      <dsp:nvSpPr>
        <dsp:cNvPr id="0" name=""/>
        <dsp:cNvSpPr/>
      </dsp:nvSpPr>
      <dsp:spPr>
        <a:xfrm>
          <a:off x="13728" y="1877485"/>
          <a:ext cx="3076416" cy="57850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</a:rPr>
            <a:t>УЗИ матки и придатков ( оценка КАФ) в 1 фазе МЦ</a:t>
          </a:r>
          <a:endParaRPr lang="ru-RU" sz="1600" b="1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41973" y="1905730"/>
        <a:ext cx="3019926" cy="522012"/>
      </dsp:txXfrm>
    </dsp:sp>
    <dsp:sp modelId="{552E3285-D3FC-45D6-BC39-BD016119462F}">
      <dsp:nvSpPr>
        <dsp:cNvPr id="0" name=""/>
        <dsp:cNvSpPr/>
      </dsp:nvSpPr>
      <dsp:spPr>
        <a:xfrm>
          <a:off x="4602593" y="2335641"/>
          <a:ext cx="259137" cy="201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20B101-934F-4618-A13A-B8E0A83A2B47}">
      <dsp:nvSpPr>
        <dsp:cNvPr id="0" name=""/>
        <dsp:cNvSpPr/>
      </dsp:nvSpPr>
      <dsp:spPr>
        <a:xfrm rot="5400000">
          <a:off x="1324379" y="2871971"/>
          <a:ext cx="285712" cy="95982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45E7C-D268-4E59-9DC4-D21046BB0F35}">
      <dsp:nvSpPr>
        <dsp:cNvPr id="0" name=""/>
        <dsp:cNvSpPr/>
      </dsp:nvSpPr>
      <dsp:spPr>
        <a:xfrm>
          <a:off x="0" y="3441513"/>
          <a:ext cx="3386888" cy="10129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Прием ,консультирование, установление ДЗ, определение группы здоровья и диспансерного наблюдения 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9455" y="3490968"/>
        <a:ext cx="3287978" cy="913997"/>
      </dsp:txXfrm>
    </dsp:sp>
    <dsp:sp modelId="{B13D6DDF-AA45-4193-AE11-684B7CCF9ACA}">
      <dsp:nvSpPr>
        <dsp:cNvPr id="0" name=""/>
        <dsp:cNvSpPr/>
      </dsp:nvSpPr>
      <dsp:spPr>
        <a:xfrm>
          <a:off x="6200689" y="2997552"/>
          <a:ext cx="259137" cy="201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161A56-DA20-4BC5-9081-519BF4ACD7A1}">
      <dsp:nvSpPr>
        <dsp:cNvPr id="0" name=""/>
        <dsp:cNvSpPr/>
      </dsp:nvSpPr>
      <dsp:spPr>
        <a:xfrm rot="5400000">
          <a:off x="1230883" y="2085927"/>
          <a:ext cx="260555" cy="91070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485053-C5E5-4B8D-8D59-2EE16C9E9366}">
      <dsp:nvSpPr>
        <dsp:cNvPr id="0" name=""/>
        <dsp:cNvSpPr/>
      </dsp:nvSpPr>
      <dsp:spPr>
        <a:xfrm>
          <a:off x="90776" y="2610907"/>
          <a:ext cx="2999370" cy="61922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УЗИ М/Железы в 1 фазе МЦ+ Л/ узлы</a:t>
          </a:r>
        </a:p>
      </dsp:txBody>
      <dsp:txXfrm>
        <a:off x="121010" y="2641141"/>
        <a:ext cx="2938902" cy="558760"/>
      </dsp:txXfrm>
    </dsp:sp>
    <dsp:sp modelId="{0A943E19-9AAA-4157-AD01-6B6850DEEB8E}">
      <dsp:nvSpPr>
        <dsp:cNvPr id="0" name=""/>
        <dsp:cNvSpPr/>
      </dsp:nvSpPr>
      <dsp:spPr>
        <a:xfrm>
          <a:off x="7449791" y="3632848"/>
          <a:ext cx="259137" cy="201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2FE1CE-9DBC-40CF-A436-ED8F936BAC0C}">
      <dsp:nvSpPr>
        <dsp:cNvPr id="0" name=""/>
        <dsp:cNvSpPr/>
      </dsp:nvSpPr>
      <dsp:spPr>
        <a:xfrm>
          <a:off x="0" y="4700289"/>
          <a:ext cx="3375069" cy="121916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chemeClr val="tx1"/>
            </a:solidFill>
          </a:endParaRPr>
        </a:p>
      </dsp:txBody>
      <dsp:txXfrm>
        <a:off x="59526" y="4759815"/>
        <a:ext cx="3256017" cy="1100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0.70303</cdr:x>
      <cdr:y>0.05213</cdr:y>
    </cdr:from>
    <cdr:to>
      <cdr:x>0.98637</cdr:x>
      <cdr:y>0.39256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71804" y="192090"/>
          <a:ext cx="1520139" cy="12543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2400" dirty="0" smtClean="0"/>
            <a:t> </a:t>
          </a:r>
          <a:r>
            <a:rPr lang="ru-RU" sz="2800" dirty="0" smtClean="0"/>
            <a:t>на  63%</a:t>
          </a:r>
          <a:endParaRPr lang="ru-RU" sz="2800" dirty="0"/>
        </a:p>
      </cdr:txBody>
    </cdr:sp>
  </cdr:relSizeAnchor>
  <cdr:relSizeAnchor xmlns:cdr="http://schemas.openxmlformats.org/drawingml/2006/chartDrawing">
    <cdr:from>
      <cdr:x>0.70059</cdr:x>
      <cdr:y>0.05213</cdr:y>
    </cdr:from>
    <cdr:to>
      <cdr:x>0.75195</cdr:x>
      <cdr:y>0.16895</cdr:y>
    </cdr:to>
    <cdr:sp macro="" textlink="">
      <cdr:nvSpPr>
        <cdr:cNvPr id="3" name="Стрелка вверх 2"/>
        <cdr:cNvSpPr/>
      </cdr:nvSpPr>
      <cdr:spPr>
        <a:xfrm xmlns:a="http://schemas.openxmlformats.org/drawingml/2006/main">
          <a:off x="3758717" y="192090"/>
          <a:ext cx="275574" cy="430437"/>
        </a:xfrm>
        <a:prstGeom xmlns:a="http://schemas.openxmlformats.org/drawingml/2006/main" prst="upArrow">
          <a:avLst>
            <a:gd name="adj1" fmla="val 50000"/>
            <a:gd name="adj2" fmla="val 3862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79FCD-90FA-4D56-B058-228BCC91D0DD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0245F-0814-46A3-B3D7-EDC34DF89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225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5D917-3E19-B547-8A7E-4DA6757A757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193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C0A14-9795-4F45-8A7A-757B28B6324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779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914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00637-279D-4654-A591-EAD04FD6BF11}" type="slidenum">
              <a:rPr lang="ru-RU" altLang="ru-RU" smtClean="0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1392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221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64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784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5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97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84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35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65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167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419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38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171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ACB77-0839-4712-A75F-2D183005BBE2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E042D-65D2-4135-A9EA-94E55D741E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01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arant.ru/products/ipo/prime/doc/71730314/#9916" TargetMode="Externa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5954" y="330926"/>
            <a:ext cx="10023566" cy="3901440"/>
          </a:xfrm>
        </p:spPr>
        <p:txBody>
          <a:bodyPr>
            <a:normAutofit/>
          </a:bodyPr>
          <a:lstStyle/>
          <a:p>
            <a:r>
              <a:rPr lang="ru-RU" b="1" dirty="0" smtClean="0"/>
              <a:t>РОЛЬ АКУШЕРКИ  В ДОСТИЖЕНИИ ИНДИКАТИВНЫХ ПОКАЗАТЕЛЕЙ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3143" y="5677988"/>
            <a:ext cx="3457303" cy="1027612"/>
          </a:xfrm>
        </p:spPr>
        <p:txBody>
          <a:bodyPr>
            <a:noAutofit/>
          </a:bodyPr>
          <a:lstStyle/>
          <a:p>
            <a:r>
              <a:rPr lang="ru-RU" sz="1400" dirty="0" smtClean="0"/>
              <a:t>ЗАМ.ГЛ ВРАЧА ПО АКУШЕРСКО- ГИНЕКОЛОГИЧЕСКОЙ ПОМОЩИ. </a:t>
            </a:r>
          </a:p>
          <a:p>
            <a:r>
              <a:rPr lang="ru-RU" sz="1400" dirty="0" smtClean="0"/>
              <a:t>ГЛ. ВНЕШТАТНЫЙ СПЕЦИАЛИСТ ПО МЗ РБ ПО ГИНЕКОЛОГИИ К.М.Н. БАЛДАНОВА Б.Д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37712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364" y="938893"/>
            <a:ext cx="449852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Показатели ниже 20% </a:t>
            </a:r>
          </a:p>
          <a:p>
            <a:r>
              <a:rPr lang="ru-RU" sz="2000" dirty="0" smtClean="0"/>
              <a:t>1.Мухоршибирская -   6,5%</a:t>
            </a:r>
          </a:p>
          <a:p>
            <a:r>
              <a:rPr lang="ru-RU" sz="2000" dirty="0" smtClean="0"/>
              <a:t>2. </a:t>
            </a:r>
            <a:r>
              <a:rPr lang="ru-RU" sz="2000" dirty="0" err="1" smtClean="0"/>
              <a:t>Тункинская</a:t>
            </a:r>
            <a:r>
              <a:rPr lang="ru-RU" sz="2000" dirty="0" smtClean="0"/>
              <a:t>                 8,7%</a:t>
            </a:r>
          </a:p>
          <a:p>
            <a:r>
              <a:rPr lang="ru-RU" sz="2000" dirty="0" smtClean="0"/>
              <a:t>3. </a:t>
            </a:r>
            <a:r>
              <a:rPr lang="ru-RU" sz="2000" dirty="0" err="1" smtClean="0"/>
              <a:t>Хоринская</a:t>
            </a:r>
            <a:r>
              <a:rPr lang="ru-RU" sz="2000" dirty="0" smtClean="0"/>
              <a:t>                 10,1%</a:t>
            </a:r>
          </a:p>
          <a:p>
            <a:r>
              <a:rPr lang="ru-RU" sz="2000" dirty="0" smtClean="0"/>
              <a:t>4. Петропавловская   10,3%</a:t>
            </a:r>
          </a:p>
          <a:p>
            <a:r>
              <a:rPr lang="ru-RU" sz="2000" dirty="0" smtClean="0"/>
              <a:t>5. Прибайкальская     15,1%</a:t>
            </a:r>
          </a:p>
          <a:p>
            <a:r>
              <a:rPr lang="ru-RU" sz="2000" dirty="0" smtClean="0"/>
              <a:t>6. </a:t>
            </a:r>
            <a:r>
              <a:rPr lang="ru-RU" sz="2000" dirty="0" err="1" smtClean="0"/>
              <a:t>Бичурская</a:t>
            </a:r>
            <a:r>
              <a:rPr lang="ru-RU" sz="2000" dirty="0" smtClean="0"/>
              <a:t>                15,3%</a:t>
            </a:r>
          </a:p>
          <a:p>
            <a:r>
              <a:rPr lang="ru-RU" sz="2000" dirty="0" smtClean="0"/>
              <a:t>7. Еравнинская            16,1%</a:t>
            </a:r>
          </a:p>
          <a:p>
            <a:r>
              <a:rPr lang="ru-RU" sz="2000" dirty="0" smtClean="0"/>
              <a:t>8. Закаменская            16,6%</a:t>
            </a:r>
          </a:p>
          <a:p>
            <a:r>
              <a:rPr lang="ru-RU" sz="2000" dirty="0" smtClean="0"/>
              <a:t>9. </a:t>
            </a:r>
            <a:r>
              <a:rPr lang="ru-RU" sz="2000" dirty="0" err="1" smtClean="0"/>
              <a:t>Гусиноозерская</a:t>
            </a:r>
            <a:r>
              <a:rPr lang="ru-RU" sz="2000" dirty="0" smtClean="0"/>
              <a:t>       18,3%</a:t>
            </a:r>
          </a:p>
          <a:p>
            <a:r>
              <a:rPr lang="ru-RU" sz="2000" dirty="0" smtClean="0"/>
              <a:t>9. </a:t>
            </a:r>
            <a:r>
              <a:rPr lang="ru-RU" sz="2000" dirty="0" err="1" smtClean="0"/>
              <a:t>Курумканская</a:t>
            </a:r>
            <a:r>
              <a:rPr lang="ru-RU" sz="2000" dirty="0" smtClean="0"/>
              <a:t>          19,6%</a:t>
            </a:r>
          </a:p>
          <a:p>
            <a:r>
              <a:rPr lang="ru-RU" sz="2000" dirty="0" smtClean="0"/>
              <a:t>10.ГБУЗ «ГП№3»-         14,2%</a:t>
            </a:r>
          </a:p>
          <a:p>
            <a:r>
              <a:rPr lang="ru-RU" sz="2000" dirty="0" smtClean="0"/>
              <a:t>11. ГБУЗ «ГП№4»-        14,5%</a:t>
            </a:r>
          </a:p>
          <a:p>
            <a:r>
              <a:rPr lang="ru-RU" sz="2000" dirty="0" smtClean="0"/>
              <a:t>12. ГБУЗ «ГП№5»-        14,2%</a:t>
            </a:r>
          </a:p>
          <a:p>
            <a:r>
              <a:rPr lang="ru-RU" sz="2000" dirty="0" smtClean="0"/>
              <a:t>13. ГБУЗ «ГП№6»-        11,5%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484914" y="938893"/>
            <a:ext cx="704632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Показатели 20%  и более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Заиграевская                 20,2%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/>
              <a:t>Тарбагатайская</a:t>
            </a:r>
            <a:r>
              <a:rPr lang="ru-RU" sz="2000" dirty="0" smtClean="0"/>
              <a:t>              20,3%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/>
              <a:t>Баргузинская</a:t>
            </a:r>
            <a:r>
              <a:rPr lang="ru-RU" sz="2000" dirty="0" smtClean="0"/>
              <a:t>                  23,3%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Иволгинская                    23,3%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/>
              <a:t>Нижнеангарская</a:t>
            </a:r>
            <a:r>
              <a:rPr lang="ru-RU" sz="2000" dirty="0" smtClean="0"/>
              <a:t>             24,8%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12.ГБУЗ «ГП№1»-              20,3%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13. ГБУЗ «ГП№2»-             23,9</a:t>
            </a:r>
            <a:r>
              <a:rPr lang="ru-RU" sz="2000" dirty="0" smtClean="0"/>
              <a:t>%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/>
          </a:p>
          <a:p>
            <a:r>
              <a:rPr lang="ru-RU" sz="2000" b="1" dirty="0" smtClean="0"/>
              <a:t>МО достигшие целевой показатель 25%  и более от плана     </a:t>
            </a:r>
            <a:r>
              <a:rPr lang="ru-RU" sz="2000" b="1" dirty="0" smtClean="0">
                <a:solidFill>
                  <a:srgbClr val="00B050"/>
                </a:solidFill>
              </a:rPr>
              <a:t>(лидеры</a:t>
            </a:r>
            <a:r>
              <a:rPr lang="ru-RU" sz="2000" b="1" dirty="0" smtClean="0"/>
              <a:t>)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/>
              <a:t>Окинская</a:t>
            </a:r>
            <a:r>
              <a:rPr lang="ru-RU" sz="2000" dirty="0" smtClean="0"/>
              <a:t>                      25,1%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/>
              <a:t>Кабанская</a:t>
            </a:r>
            <a:r>
              <a:rPr lang="ru-RU" sz="2000" dirty="0" smtClean="0"/>
              <a:t> -                   25,5%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/>
              <a:t>Кяхтинская</a:t>
            </a:r>
            <a:r>
              <a:rPr lang="ru-RU" sz="2000" dirty="0" smtClean="0"/>
              <a:t>                    25,5%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/>
              <a:t>Кижингинская</a:t>
            </a:r>
            <a:r>
              <a:rPr lang="ru-RU" sz="2000" dirty="0" smtClean="0"/>
              <a:t>              27,5%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/>
              <a:t>Муйская</a:t>
            </a:r>
            <a:r>
              <a:rPr lang="ru-RU" sz="2000" dirty="0" smtClean="0"/>
              <a:t>                        28,6%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/>
              <a:t>Баунтовская</a:t>
            </a:r>
            <a:r>
              <a:rPr lang="ru-RU" sz="2000" dirty="0" smtClean="0"/>
              <a:t>                  31,9%</a:t>
            </a:r>
          </a:p>
          <a:p>
            <a:pPr marL="457200" indent="-457200">
              <a:buFont typeface="+mj-lt"/>
              <a:buAutoNum type="arabicPeriod"/>
            </a:pPr>
            <a:endParaRPr lang="ru-RU" sz="2000" b="1" dirty="0" smtClean="0"/>
          </a:p>
          <a:p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551465" y="257145"/>
            <a:ext cx="4857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Выполнение плана за 1 квартал 2025г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42728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>
            <a:extLst>
              <a:ext uri="{FF2B5EF4-FFF2-40B4-BE49-F238E27FC236}">
                <a16:creationId xmlns:a16="http://schemas.microsoft.com/office/drawing/2014/main" id="{DD0B7343-4552-EE67-1C43-4F864232C8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1382" y="33688"/>
            <a:ext cx="5776194" cy="3193508"/>
          </a:xfrm>
          <a:noFill/>
        </p:spPr>
      </p:pic>
      <p:pic>
        <p:nvPicPr>
          <p:cNvPr id="65539" name="Рисунок 3">
            <a:extLst>
              <a:ext uri="{FF2B5EF4-FFF2-40B4-BE49-F238E27FC236}">
                <a16:creationId xmlns:a16="http://schemas.microsoft.com/office/drawing/2014/main" id="{E6EE3256-AD9F-3B19-98BD-382B24A3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6" y="0"/>
            <a:ext cx="584608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1382" y="3518282"/>
            <a:ext cx="56115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Маммография входит в диспансеризацию, которую может пройти бесплатно каждый гражданин России по ОМС. Согласно </a:t>
            </a:r>
            <a:r>
              <a:rPr lang="ru-RU" sz="2000" dirty="0">
                <a:hlinkClick r:id="rId5"/>
              </a:rPr>
              <a:t>приказу Министерства здравоохранения</a:t>
            </a:r>
            <a:r>
              <a:rPr lang="ru-RU" sz="2000" dirty="0"/>
              <a:t>, с </a:t>
            </a:r>
            <a:r>
              <a:rPr lang="ru-RU" sz="2000" dirty="0" smtClean="0"/>
              <a:t>40 </a:t>
            </a:r>
            <a:r>
              <a:rPr lang="ru-RU" sz="2000" dirty="0"/>
              <a:t>лет проходите маммографию раз в три года, а с 50 до 70 — раз в два. В отдельных случаях врач может порекомендовать маммографию в более раннем возрасте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Проводиться с 5- 12 день менструального цикла. ДО 30 лет – УЗИ молочных желез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00246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5" descr="Ð¡Ð¸Ð¼Ð¿ÑÐ¾Ð¼Ñ ÑÐ°ÐºÐ° Ð¼Ð¾Ð»Ð¾ÑÐ½Ð¾Ð¹ Ð¶ÐµÐ»ÐµÐ·Ñ">
            <a:extLst>
              <a:ext uri="{FF2B5EF4-FFF2-40B4-BE49-F238E27FC236}">
                <a16:creationId xmlns:a16="http://schemas.microsoft.com/office/drawing/2014/main" id="{F1735F73-8362-F447-BDED-3D8B0D246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11" y="117477"/>
            <a:ext cx="4848225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Ð¡Ð¸Ð¼Ð¿ÑÐ¾Ð¼Ñ ÑÐ°ÐºÐ° Ð¼Ð¾Ð»Ð¾ÑÐ½Ð¾Ð¹ Ð¶ÐµÐ»ÐµÐ·Ñ">
            <a:extLst>
              <a:ext uri="{FF2B5EF4-FFF2-40B4-BE49-F238E27FC236}">
                <a16:creationId xmlns:a16="http://schemas.microsoft.com/office/drawing/2014/main" id="{B5CD8C39-0BBA-7D8B-4E5E-282015F98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46038"/>
            <a:ext cx="3671888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2">
            <a:extLst>
              <a:ext uri="{FF2B5EF4-FFF2-40B4-BE49-F238E27FC236}">
                <a16:creationId xmlns:a16="http://schemas.microsoft.com/office/drawing/2014/main" id="{EFEC2886-F682-F7CB-FD7F-3B00914A1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1" y="3500439"/>
            <a:ext cx="446405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2">
            <a:extLst>
              <a:ext uri="{FF2B5EF4-FFF2-40B4-BE49-F238E27FC236}">
                <a16:creationId xmlns:a16="http://schemas.microsoft.com/office/drawing/2014/main" id="{31AE3AF9-EEC5-74DF-FE68-AC5B0A5AD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2541588"/>
            <a:ext cx="4606925" cy="431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2225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CEB7DBC-D663-4149-8C25-EF3BDDCD7D15}"/>
              </a:ext>
            </a:extLst>
          </p:cNvPr>
          <p:cNvSpPr/>
          <p:nvPr/>
        </p:nvSpPr>
        <p:spPr>
          <a:xfrm>
            <a:off x="8001000" y="6096000"/>
            <a:ext cx="2286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DDDA24-25D6-48E4-908B-7E1CB39A8429}"/>
              </a:ext>
            </a:extLst>
          </p:cNvPr>
          <p:cNvSpPr/>
          <p:nvPr/>
        </p:nvSpPr>
        <p:spPr>
          <a:xfrm>
            <a:off x="2785534" y="292445"/>
            <a:ext cx="7467600" cy="352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ct val="0"/>
              </a:spcBef>
            </a:pPr>
            <a:r>
              <a:rPr lang="ru-RU" alt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400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4733" y="748133"/>
            <a:ext cx="620606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Рак шейки матки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онкологическое заболевание, при котором  слизистая шейки матки, поражается  вирусом папилломы  человека (ВПЧ).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Заболевание чаще всего протекает без симптомов.  Они появляются только при развитии осложнений.</a:t>
            </a:r>
            <a:r>
              <a:rPr lang="ru-RU" altLang="ru-RU" sz="2800" dirty="0">
                <a:solidFill>
                  <a:srgbClr val="181D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altLang="ru-RU" sz="2800" dirty="0">
                <a:solidFill>
                  <a:srgbClr val="181D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ежегодно выявляется около 20 000 случаев, смертность от заболевания в возрасте от 15 до 39 лет составляет </a:t>
            </a:r>
            <a:r>
              <a:rPr lang="ru-RU" altLang="ru-RU" sz="2800" b="1" dirty="0">
                <a:solidFill>
                  <a:srgbClr val="181D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21,1 %.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4" descr="Рак шейки мат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135" y="292445"/>
            <a:ext cx="5469465" cy="633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36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CEB7DBC-D663-4149-8C25-EF3BDDCD7D15}"/>
              </a:ext>
            </a:extLst>
          </p:cNvPr>
          <p:cNvSpPr/>
          <p:nvPr/>
        </p:nvSpPr>
        <p:spPr>
          <a:xfrm>
            <a:off x="12588552" y="6089904"/>
            <a:ext cx="1115616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DDDA24-25D6-48E4-908B-7E1CB39A8429}"/>
              </a:ext>
            </a:extLst>
          </p:cNvPr>
          <p:cNvSpPr/>
          <p:nvPr/>
        </p:nvSpPr>
        <p:spPr>
          <a:xfrm>
            <a:off x="2209800" y="0"/>
            <a:ext cx="7467600" cy="426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ct val="0"/>
              </a:spcBef>
            </a:pP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600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7135" y="0"/>
            <a:ext cx="457062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риска инфицирования ВПЧ и развития  рака шейки матки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начало половой жизни  (дебют в 12  лет)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частая смена половых партнеров;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барьерного метода контрацепции;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инфекций, передающихся половым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путём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многократные роды и аборты;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привычки (курение, злоупотребление алкоголем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59" y="336885"/>
            <a:ext cx="6978801" cy="434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62888" y="4745255"/>
            <a:ext cx="6756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Пренебрежение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регулярными профилактическими обследованиями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один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важнейших факторов риска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30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5774" y="343759"/>
            <a:ext cx="10993636" cy="1069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208"/>
              </a:lnSpc>
            </a:pPr>
            <a:r>
              <a:rPr lang="ru-RU" sz="3333" b="1" i="1" dirty="0" smtClean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Ц</a:t>
            </a:r>
            <a:r>
              <a:rPr lang="en-US" sz="3333" b="1" i="1" dirty="0" err="1" smtClean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ервикальный</a:t>
            </a:r>
            <a:r>
              <a:rPr lang="en-US" sz="3333" b="1" i="1" dirty="0" smtClean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 </a:t>
            </a:r>
            <a:r>
              <a:rPr lang="en-US" sz="3333" b="1" i="1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скрининг в Бурятии</a:t>
            </a:r>
            <a:endParaRPr lang="en-US" sz="3333" b="1" i="1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74" y="1097864"/>
            <a:ext cx="3755104" cy="25272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99182" y="4626273"/>
            <a:ext cx="3493293" cy="8218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67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.</a:t>
            </a:r>
            <a:endParaRPr lang="en-US" sz="1667" dirty="0"/>
          </a:p>
        </p:txBody>
      </p:sp>
      <p:sp>
        <p:nvSpPr>
          <p:cNvPr id="7" name="Text 3"/>
          <p:cNvSpPr/>
          <p:nvPr/>
        </p:nvSpPr>
        <p:spPr>
          <a:xfrm>
            <a:off x="319863" y="4726732"/>
            <a:ext cx="2971978" cy="310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333" dirty="0" err="1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Цель</a:t>
            </a:r>
            <a:r>
              <a:rPr lang="en-US" sz="2333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 </a:t>
            </a:r>
            <a:r>
              <a:rPr lang="en-US" sz="2333" dirty="0" err="1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проекта</a:t>
            </a:r>
            <a:r>
              <a:rPr lang="ru-RU" sz="2333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:</a:t>
            </a:r>
            <a:endParaRPr lang="en-US" sz="2333" dirty="0"/>
          </a:p>
        </p:txBody>
      </p:sp>
      <p:sp>
        <p:nvSpPr>
          <p:cNvPr id="8" name="Text 4"/>
          <p:cNvSpPr/>
          <p:nvPr/>
        </p:nvSpPr>
        <p:spPr>
          <a:xfrm>
            <a:off x="69669" y="5239462"/>
            <a:ext cx="4676502" cy="1383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2333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Раннее выявление рака шейки матки и дисплазий для своевременного лечения</a:t>
            </a:r>
            <a:r>
              <a:rPr lang="en-US" sz="1667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.</a:t>
            </a:r>
            <a:endParaRPr lang="en-US" sz="1667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4989" y="1027616"/>
            <a:ext cx="4378229" cy="199238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685057" y="3309257"/>
            <a:ext cx="4398579" cy="121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333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Результаты </a:t>
            </a:r>
            <a:r>
              <a:rPr lang="en-US" sz="2333" b="1" dirty="0"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2021-2024</a:t>
            </a:r>
            <a:endParaRPr lang="en-US" sz="2333" b="1" dirty="0"/>
          </a:p>
        </p:txBody>
      </p:sp>
      <p:sp>
        <p:nvSpPr>
          <p:cNvPr id="11" name="Text 6"/>
          <p:cNvSpPr/>
          <p:nvPr/>
        </p:nvSpPr>
        <p:spPr>
          <a:xfrm>
            <a:off x="6423247" y="3759061"/>
            <a:ext cx="3493293" cy="2664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125"/>
              </a:lnSpc>
              <a:buSzPct val="100000"/>
              <a:buChar char="•"/>
            </a:pPr>
            <a:r>
              <a:rPr lang="en-US" sz="240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985 случаев преинвазивного рака выявлено.</a:t>
            </a:r>
            <a:endParaRPr lang="en-US" sz="2400" dirty="0"/>
          </a:p>
        </p:txBody>
      </p:sp>
      <p:sp>
        <p:nvSpPr>
          <p:cNvPr id="12" name="Text 7"/>
          <p:cNvSpPr/>
          <p:nvPr/>
        </p:nvSpPr>
        <p:spPr>
          <a:xfrm>
            <a:off x="6422349" y="4733022"/>
            <a:ext cx="5334306" cy="774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125"/>
              </a:lnSpc>
              <a:buSzPct val="100000"/>
              <a:buChar char="•"/>
            </a:pPr>
            <a:r>
              <a:rPr lang="en-US" sz="240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7431 случай дисплазии </a:t>
            </a:r>
            <a:r>
              <a:rPr lang="en-US" sz="2400" dirty="0" err="1">
                <a:latin typeface="Tomorrow" pitchFamily="34" charset="0"/>
                <a:ea typeface="Tomorrow" pitchFamily="34" charset="-122"/>
                <a:cs typeface="Tomorrow" pitchFamily="34" charset="-120"/>
              </a:rPr>
              <a:t>шейки</a:t>
            </a:r>
            <a:r>
              <a:rPr lang="en-US" sz="240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 </a:t>
            </a:r>
            <a:endParaRPr lang="ru-RU" sz="2400" dirty="0">
              <a:latin typeface="Tomorrow" pitchFamily="34" charset="0"/>
              <a:ea typeface="Tomorrow" pitchFamily="34" charset="-122"/>
              <a:cs typeface="Tomorrow" pitchFamily="34" charset="-120"/>
            </a:endParaRPr>
          </a:p>
          <a:p>
            <a:pPr marL="285739" indent="-285739">
              <a:lnSpc>
                <a:spcPts val="2125"/>
              </a:lnSpc>
              <a:buSzPct val="100000"/>
              <a:buChar char="•"/>
            </a:pPr>
            <a:r>
              <a:rPr lang="en-US" sz="2400" dirty="0" err="1">
                <a:latin typeface="Tomorrow" pitchFamily="34" charset="0"/>
                <a:ea typeface="Tomorrow" pitchFamily="34" charset="-122"/>
                <a:cs typeface="Tomorrow" pitchFamily="34" charset="-120"/>
              </a:rPr>
              <a:t>матки</a:t>
            </a:r>
            <a:r>
              <a:rPr lang="en-US" sz="2000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.</a:t>
            </a:r>
            <a:endParaRPr lang="en-US" sz="2000" dirty="0"/>
          </a:p>
        </p:txBody>
      </p:sp>
      <p:sp>
        <p:nvSpPr>
          <p:cNvPr id="13" name="Text 8"/>
          <p:cNvSpPr/>
          <p:nvPr/>
        </p:nvSpPr>
        <p:spPr>
          <a:xfrm>
            <a:off x="6667087" y="5262640"/>
            <a:ext cx="5230504" cy="7517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  <a:buSzPct val="100000"/>
            </a:pPr>
            <a:r>
              <a:rPr lang="en-US" sz="2333" dirty="0" err="1">
                <a:latin typeface="Tomorrow" pitchFamily="34" charset="0"/>
                <a:ea typeface="Tomorrow" pitchFamily="34" charset="-122"/>
                <a:cs typeface="Tomorrow" pitchFamily="34" charset="-120"/>
              </a:rPr>
              <a:t>запущенных</a:t>
            </a:r>
            <a:r>
              <a:rPr lang="en-US" sz="2333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 </a:t>
            </a:r>
            <a:r>
              <a:rPr lang="en-US" sz="2333" dirty="0" err="1">
                <a:latin typeface="Tomorrow" pitchFamily="34" charset="0"/>
                <a:ea typeface="Tomorrow" pitchFamily="34" charset="-122"/>
                <a:cs typeface="Tomorrow" pitchFamily="34" charset="-120"/>
              </a:rPr>
              <a:t>случаев</a:t>
            </a:r>
            <a:r>
              <a:rPr lang="ru-RU" sz="2333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 РШМ </a:t>
            </a:r>
            <a:r>
              <a:rPr lang="en-US" sz="2333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 3-4 стадии в 2023 </a:t>
            </a:r>
            <a:r>
              <a:rPr lang="en-US" sz="2333" dirty="0" err="1">
                <a:latin typeface="Tomorrow" pitchFamily="34" charset="0"/>
                <a:ea typeface="Tomorrow" pitchFamily="34" charset="-122"/>
                <a:cs typeface="Tomorrow" pitchFamily="34" charset="-120"/>
              </a:rPr>
              <a:t>году</a:t>
            </a:r>
            <a:r>
              <a:rPr lang="ru-RU" sz="2333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-</a:t>
            </a:r>
            <a:r>
              <a:rPr lang="en-US" sz="2333" b="1" dirty="0">
                <a:solidFill>
                  <a:srgbClr val="C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226</a:t>
            </a:r>
            <a:endParaRPr lang="en-US" sz="2333" b="1" dirty="0">
              <a:solidFill>
                <a:srgbClr val="C00000"/>
              </a:solidFill>
            </a:endParaRPr>
          </a:p>
        </p:txBody>
      </p:sp>
      <p:sp>
        <p:nvSpPr>
          <p:cNvPr id="14" name="Text 9"/>
          <p:cNvSpPr/>
          <p:nvPr/>
        </p:nvSpPr>
        <p:spPr>
          <a:xfrm>
            <a:off x="5799909" y="6014372"/>
            <a:ext cx="5111932" cy="3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2">
              <a:lnSpc>
                <a:spcPts val="2125"/>
              </a:lnSpc>
              <a:buSzPct val="100000"/>
            </a:pPr>
            <a:r>
              <a:rPr lang="en-US" sz="2333" dirty="0">
                <a:latin typeface="Tomorrow" pitchFamily="34" charset="0"/>
                <a:ea typeface="Tomorrow" pitchFamily="34" charset="-122"/>
                <a:cs typeface="Tomorrow" pitchFamily="34" charset="-120"/>
              </a:rPr>
              <a:t>49 случаев в 2024 году</a:t>
            </a:r>
            <a:r>
              <a:rPr lang="en-US" sz="1333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.</a:t>
            </a:r>
            <a:endParaRPr lang="en-US" sz="1333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712823" y="6454588"/>
            <a:ext cx="1479177" cy="4034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/>
          </a:p>
        </p:txBody>
      </p:sp>
      <p:sp>
        <p:nvSpPr>
          <p:cNvPr id="17" name="Прямоугольник 16"/>
          <p:cNvSpPr/>
          <p:nvPr/>
        </p:nvSpPr>
        <p:spPr>
          <a:xfrm>
            <a:off x="465774" y="3757156"/>
            <a:ext cx="40365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532- ОД МЗ РБ  от 20.07.2021г 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проведении  цервикального скрининга в республике Бурятия</a:t>
            </a:r>
            <a:r>
              <a:rPr lang="ru-RU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794357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2112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Выявлено патологий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5051" y="970758"/>
            <a:ext cx="5426075" cy="9144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LSIL</a:t>
            </a:r>
            <a:endParaRPr lang="ru-RU" sz="44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505051" y="2178504"/>
          <a:ext cx="5365070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216820"/>
            <a:ext cx="5183188" cy="82391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17600" dirty="0" smtClean="0"/>
              <a:t>HSIL</a:t>
            </a:r>
          </a:p>
          <a:p>
            <a:endParaRPr lang="ru-RU" dirty="0"/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6172200" y="223956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076891" y="6000864"/>
            <a:ext cx="9708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% выявляемой патологии: 2023г – </a:t>
            </a:r>
            <a:r>
              <a:rPr lang="ru-RU" sz="2400" dirty="0" smtClean="0">
                <a:solidFill>
                  <a:srgbClr val="FF0000"/>
                </a:solidFill>
              </a:rPr>
              <a:t>2,1%                      </a:t>
            </a:r>
            <a:r>
              <a:rPr lang="ru-RU" sz="2400" dirty="0" smtClean="0"/>
              <a:t>2024г – </a:t>
            </a:r>
            <a:r>
              <a:rPr lang="ru-RU" sz="2400" b="1" dirty="0" smtClean="0">
                <a:solidFill>
                  <a:srgbClr val="00B050"/>
                </a:solidFill>
              </a:rPr>
              <a:t>3,5%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8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9611857"/>
              </p:ext>
            </p:extLst>
          </p:nvPr>
        </p:nvGraphicFramePr>
        <p:xfrm>
          <a:off x="547007" y="522514"/>
          <a:ext cx="11095265" cy="5605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389120" y="383177"/>
            <a:ext cx="1385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2024г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6504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     Число неинформативных мазков 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088498505"/>
              </p:ext>
            </p:extLst>
          </p:nvPr>
        </p:nvGraphicFramePr>
        <p:xfrm>
          <a:off x="322217" y="1209523"/>
          <a:ext cx="11695612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896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7200" b="1" dirty="0" smtClean="0"/>
              <a:t>За 1 квартал 2025г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48344" y="1402080"/>
            <a:ext cx="112253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Выявлено:  </a:t>
            </a:r>
            <a:r>
              <a:rPr lang="en-US" sz="4000" b="1" dirty="0" smtClean="0"/>
              <a:t>LSIL</a:t>
            </a:r>
            <a:r>
              <a:rPr lang="ru-RU" sz="3600" dirty="0" smtClean="0"/>
              <a:t>- </a:t>
            </a:r>
            <a:r>
              <a:rPr lang="en-US" sz="3600" dirty="0" smtClean="0"/>
              <a:t> </a:t>
            </a:r>
            <a:r>
              <a:rPr lang="en-US" sz="4400" b="1" dirty="0" smtClean="0"/>
              <a:t>488</a:t>
            </a:r>
          </a:p>
          <a:p>
            <a:r>
              <a:rPr lang="en-US" sz="3600" b="1" dirty="0" smtClean="0"/>
              <a:t>HSIL</a:t>
            </a:r>
            <a:r>
              <a:rPr lang="en-US" sz="3600" dirty="0" smtClean="0"/>
              <a:t>- </a:t>
            </a:r>
            <a:r>
              <a:rPr lang="en-US" sz="4400" b="1" dirty="0" smtClean="0"/>
              <a:t>291</a:t>
            </a:r>
          </a:p>
          <a:p>
            <a:r>
              <a:rPr lang="ru-RU" sz="3600" b="1" dirty="0" smtClean="0"/>
              <a:t>РШМ</a:t>
            </a:r>
            <a:r>
              <a:rPr lang="ru-RU" sz="3600" dirty="0" smtClean="0"/>
              <a:t> - </a:t>
            </a:r>
            <a:r>
              <a:rPr lang="en-US" sz="4400" b="1" dirty="0" smtClean="0"/>
              <a:t>34</a:t>
            </a:r>
          </a:p>
          <a:p>
            <a:r>
              <a:rPr lang="ru-RU" sz="3600" dirty="0" smtClean="0"/>
              <a:t>На </a:t>
            </a:r>
            <a:r>
              <a:rPr lang="ru-RU" sz="3600" b="1" dirty="0" smtClean="0"/>
              <a:t>ВПЧ</a:t>
            </a:r>
            <a:r>
              <a:rPr lang="ru-RU" sz="3600" dirty="0" smtClean="0"/>
              <a:t> Обследовано – </a:t>
            </a:r>
            <a:r>
              <a:rPr lang="ru-RU" sz="4400" b="1" dirty="0" smtClean="0"/>
              <a:t>5676</a:t>
            </a:r>
          </a:p>
          <a:p>
            <a:r>
              <a:rPr lang="ru-RU" sz="3600" b="1" dirty="0" smtClean="0"/>
              <a:t>Жидкостная</a:t>
            </a:r>
            <a:r>
              <a:rPr lang="ru-RU" sz="3600" dirty="0" smtClean="0"/>
              <a:t> цитология- </a:t>
            </a:r>
            <a:r>
              <a:rPr lang="ru-RU" sz="4400" b="1" dirty="0" smtClean="0"/>
              <a:t>8052</a:t>
            </a:r>
          </a:p>
          <a:p>
            <a:r>
              <a:rPr lang="ru-RU" sz="3600" b="1" dirty="0" smtClean="0"/>
              <a:t>Неадекватных мазков </a:t>
            </a:r>
            <a:r>
              <a:rPr lang="ru-RU" sz="4400" b="1" dirty="0" smtClean="0"/>
              <a:t>– </a:t>
            </a:r>
            <a:r>
              <a:rPr lang="ru-RU" sz="4400" b="1" dirty="0" smtClean="0">
                <a:solidFill>
                  <a:srgbClr val="C00000"/>
                </a:solidFill>
              </a:rPr>
              <a:t>226</a:t>
            </a:r>
            <a:r>
              <a:rPr lang="ru-RU" sz="4400" b="1" dirty="0" smtClean="0"/>
              <a:t> ( 0,9%)</a:t>
            </a:r>
          </a:p>
          <a:p>
            <a:r>
              <a:rPr lang="ru-RU" sz="3600" b="1" dirty="0" err="1" smtClean="0"/>
              <a:t>Выявляемость</a:t>
            </a:r>
            <a:r>
              <a:rPr lang="ru-RU" sz="4400" b="1" dirty="0" smtClean="0"/>
              <a:t> 1,4% 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419151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720080"/>
          </a:xfrm>
          <a:solidFill>
            <a:schemeClr val="bg1"/>
          </a:solidFill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700" b="1" dirty="0">
                <a:solidFill>
                  <a:srgbClr val="C00000"/>
                </a:solidFill>
              </a:rPr>
              <a:t>Показатели ФП «Охрана материнства и детства» национального проекта «Семья»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380204"/>
              </p:ext>
            </p:extLst>
          </p:nvPr>
        </p:nvGraphicFramePr>
        <p:xfrm>
          <a:off x="206478" y="950330"/>
          <a:ext cx="11825102" cy="5681348"/>
        </p:xfrm>
        <a:graphic>
          <a:graphicData uri="http://schemas.openxmlformats.org/drawingml/2006/table">
            <a:tbl>
              <a:tblPr firstRow="1" bandRow="1"/>
              <a:tblGrid>
                <a:gridCol w="447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3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7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93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83231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№ п/п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Наименование показателя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2024 - факт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2027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2028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2029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2030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788">
                <a:tc vMerge="1">
                  <a:txBody>
                    <a:bodyPr/>
                    <a:lstStyle/>
                    <a:p>
                      <a:pPr algn="l" rtl="0" fontAlgn="ctr"/>
                      <a:endParaRPr lang="ru-RU" sz="1400" b="0" i="1" u="none" strike="noStrike" dirty="0">
                        <a:solidFill>
                          <a:srgbClr val="0F243E"/>
                        </a:solidFill>
                        <a:effectLst/>
                        <a:latin typeface="Arial"/>
                      </a:endParaRP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l" rtl="0" fontAlgn="ctr"/>
                      <a:r>
                        <a:rPr lang="ru-RU" sz="1400" b="0" i="1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ОЗР 1. Обеспечена доступность и квалифицированная помощь женщинам и детям, в том числе по охране репродуктивного здоровья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501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1.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Доля беременных женщин, обратившихся в медицинские организации в ситуации репродуктивного выбора, получивших услуги по оказанию правовой, психологической и медико-социальной помощи, и вставших на учет по беременности, %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27,3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21,5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23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00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2.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Доля взятых под диспансерное наблюдение детей в возрасте 0-17 лет с впервые в жизни установленными диагнозами, от общего числа выявленных заболеваний по результатам проведения  профилактических медицинских осмотров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новый показатель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84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90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95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00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3.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Доля женщин, проживающих в сельской местности, поселках городского типа и малых городах, получивших медицинскую помощь в женских консультациях,</a:t>
                      </a:r>
                      <a:b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</a:br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расположенных в сельской местности, поселках городского типа и малых городах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новый показатель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33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48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4.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Младенческая смертность, на 1000 род.жив.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3,6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4,4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4,1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85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/>
                        </a:rPr>
                        <a:t>5.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Охват граждан репродуктивного возраста (18-49 лет) диспансеризацией с целью оценки репродуктивного здоровья</a:t>
                      </a:r>
                    </a:p>
                  </a:txBody>
                  <a:tcPr marL="7930" marR="7930" marT="793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12,5% 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32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38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42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46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7930" marR="7930" marT="7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904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DB8C4638-03B8-0C2B-89D7-8FD0E6B4AD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" t="2494" b="20173"/>
          <a:stretch/>
        </p:blipFill>
        <p:spPr bwMode="auto">
          <a:xfrm>
            <a:off x="627017" y="11635"/>
            <a:ext cx="10786050" cy="471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4725145"/>
            <a:ext cx="1127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Segoe Print" panose="02000600000000000000" pitchFamily="2" charset="0"/>
                <a:cs typeface="Times New Roman" panose="02020603050405020304" pitchFamily="18" charset="0"/>
              </a:rPr>
              <a:t>Скрининг проводится в возрасте 21- 65  лет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первичном цитологическом тестировании в возрасте 21-29 лет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цитологии (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тест)не реже 1 раза в 3 года. </a:t>
            </a:r>
          </a:p>
          <a:p>
            <a:r>
              <a:rPr lang="ru-RU" b="1" dirty="0">
                <a:latin typeface="Segoe Script" panose="030B0504020000000003" pitchFamily="66" charset="0"/>
                <a:cs typeface="Times New Roman" panose="02020603050405020304" pitchFamily="18" charset="0"/>
              </a:rPr>
              <a:t>Скрининг в возрасте 30-65 лет-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рекомендовано проведение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теста и ВПЧ –теста 1 раз в 5 лет.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Исследование выявляет дисплазию шейки матки — предраковое состояние, которое хорошо лечится.</a:t>
            </a:r>
          </a:p>
        </p:txBody>
      </p:sp>
    </p:spTree>
    <p:extLst>
      <p:ext uri="{BB962C8B-B14F-4D97-AF65-F5344CB8AC3E}">
        <p14:creationId xmlns:p14="http://schemas.microsoft.com/office/powerpoint/2010/main" val="50107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CEB7DBC-D663-4149-8C25-EF3BDDCD7D15}"/>
              </a:ext>
            </a:extLst>
          </p:cNvPr>
          <p:cNvSpPr/>
          <p:nvPr/>
        </p:nvSpPr>
        <p:spPr>
          <a:xfrm>
            <a:off x="9531152" y="6061938"/>
            <a:ext cx="2286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DDDA24-25D6-48E4-908B-7E1CB39A8429}"/>
              </a:ext>
            </a:extLst>
          </p:cNvPr>
          <p:cNvSpPr/>
          <p:nvPr/>
        </p:nvSpPr>
        <p:spPr>
          <a:xfrm>
            <a:off x="2063552" y="199771"/>
            <a:ext cx="7467600" cy="426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ct val="0"/>
              </a:spcBef>
            </a:pP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600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8" r="4688" b="14286"/>
          <a:stretch/>
        </p:blipFill>
        <p:spPr>
          <a:xfrm rot="16200000">
            <a:off x="179533" y="773604"/>
            <a:ext cx="5332205" cy="48751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1" t="9803" r="20943" b="31374"/>
          <a:stretch/>
        </p:blipFill>
        <p:spPr>
          <a:xfrm>
            <a:off x="6388306" y="626683"/>
            <a:ext cx="5346493" cy="513911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62688" y="5877759"/>
            <a:ext cx="3911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Полип цервикального канала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855640" y="5877272"/>
            <a:ext cx="2084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Нормальная шейка</a:t>
            </a:r>
          </a:p>
        </p:txBody>
      </p:sp>
    </p:spTree>
    <p:extLst>
      <p:ext uri="{BB962C8B-B14F-4D97-AF65-F5344CB8AC3E}">
        <p14:creationId xmlns:p14="http://schemas.microsoft.com/office/powerpoint/2010/main" val="297915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2AB4B97E-AD29-8F78-527A-13E4719B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663" y="1322389"/>
            <a:ext cx="7429500" cy="606425"/>
          </a:xfrm>
          <a:noFill/>
        </p:spPr>
        <p:txBody>
          <a:bodyPr>
            <a:normAutofit fontScale="90000"/>
          </a:bodyPr>
          <a:lstStyle/>
          <a:p>
            <a:r>
              <a:rPr lang="ru-RU" altLang="ru-RU" b="1">
                <a:solidFill>
                  <a:schemeClr val="bg1"/>
                </a:solidFill>
                <a:latin typeface="Arial" panose="020B0604020202020204" pitchFamily="34" charset="0"/>
              </a:rPr>
              <a:t>Рак: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404E0CF7-AEC6-F7C0-F603-CED70D4F9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2588" y="2022476"/>
            <a:ext cx="8883650" cy="3978275"/>
          </a:xfrm>
        </p:spPr>
        <p:txBody>
          <a:bodyPr/>
          <a:lstStyle/>
          <a:p>
            <a:r>
              <a:rPr lang="ru-RU" altLang="ru-RU">
                <a:solidFill>
                  <a:schemeClr val="bg1"/>
                </a:solidFill>
                <a:latin typeface="Arial" panose="020B0604020202020204" pitchFamily="34" charset="0"/>
              </a:rPr>
              <a:t>Вызывается   16, 18, 45</a:t>
            </a:r>
            <a:r>
              <a:rPr lang="ru-RU" altLang="ru-RU" b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>
                <a:solidFill>
                  <a:schemeClr val="bg1"/>
                </a:solidFill>
                <a:latin typeface="Arial" panose="020B0604020202020204" pitchFamily="34" charset="0"/>
              </a:rPr>
              <a:t>генотипами  ВПЧ.</a:t>
            </a:r>
            <a:r>
              <a:rPr lang="ru-RU" altLang="ru-RU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0180" name="Picture 4" descr="Cervical-Cancer">
            <a:extLst>
              <a:ext uri="{FF2B5EF4-FFF2-40B4-BE49-F238E27FC236}">
                <a16:creationId xmlns:a16="http://schemas.microsoft.com/office/drawing/2014/main" id="{42CABDFB-F156-FAEC-0C2C-8F3421B32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" y="270670"/>
            <a:ext cx="2598738" cy="299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2">
            <a:extLst>
              <a:ext uri="{FF2B5EF4-FFF2-40B4-BE49-F238E27FC236}">
                <a16:creationId xmlns:a16="http://schemas.microsoft.com/office/drawing/2014/main" id="{83E11E77-8C79-C2B6-1077-EFA9A92DC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467" y="1597794"/>
            <a:ext cx="4112947" cy="440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Рисунок 2">
            <a:extLst>
              <a:ext uri="{FF2B5EF4-FFF2-40B4-BE49-F238E27FC236}">
                <a16:creationId xmlns:a16="http://schemas.microsoft.com/office/drawing/2014/main" id="{A8D85EC4-B2C4-C4F0-7B1A-D0D4112E1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87" y="2278063"/>
            <a:ext cx="3661627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5951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CEB7DBC-D663-4149-8C25-EF3BDDCD7D15}"/>
              </a:ext>
            </a:extLst>
          </p:cNvPr>
          <p:cNvSpPr/>
          <p:nvPr/>
        </p:nvSpPr>
        <p:spPr>
          <a:xfrm>
            <a:off x="8001000" y="6096000"/>
            <a:ext cx="2286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9DDDA24-25D6-48E4-908B-7E1CB39A8429}"/>
              </a:ext>
            </a:extLst>
          </p:cNvPr>
          <p:cNvSpPr/>
          <p:nvPr/>
        </p:nvSpPr>
        <p:spPr>
          <a:xfrm>
            <a:off x="2370666" y="147020"/>
            <a:ext cx="7306733" cy="426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ct val="0"/>
              </a:spcBef>
            </a:pP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600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867" y="423334"/>
            <a:ext cx="603673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методам специфической профилактики относится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вакцинирование против ВПЧ детей в возрасте от 9 до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начала половой жизни.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вакцину взрослым нецелесообразно, так как при начале половой жизни каждый взрослый сталкивается  с ВПЧ  в 87-97 %.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данный момент максимально эффективная вакцина действует против 6, 11, 16, 31, 33, 45, 52, 58 типов ВПЧ.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Церварикс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Гардасил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Picture 2" descr="Picture background">
            <a:extLst>
              <a:ext uri="{FF2B5EF4-FFF2-40B4-BE49-F238E27FC236}">
                <a16:creationId xmlns:a16="http://schemas.microsoft.com/office/drawing/2014/main" id="{1C9AE845-AF40-BD1F-6869-5ADD19BB8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042" y="287867"/>
            <a:ext cx="5986825" cy="623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71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1544" y="692697"/>
            <a:ext cx="849694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Вакцинация в г. Улан- Удэ  платная.</a:t>
            </a:r>
          </a:p>
          <a:p>
            <a:pPr marL="342900" indent="-34290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МЦ «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Диагрупп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1 инъекция – 14.500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Гардасил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( 3- кратно)- 43.500руб</a:t>
            </a:r>
          </a:p>
          <a:p>
            <a:pPr marL="342900" indent="-34290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Предварительно консультация инфекциониста.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Самостоятельно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Предварительно осмотр и допуск педиатра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 аптеке ( Бурят – Фармация)- 1 флакон  9 540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 на курс 3- кратно- 28.620.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Девочкам с 9-14 лет-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кратно-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19 080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Девочкам с 15- 17 лет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 кратно-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28.620 руб. </a:t>
            </a:r>
          </a:p>
          <a:p>
            <a:pPr marL="342900" indent="-342900">
              <a:buAutoNum type="arabicPeriod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86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7577" y="2342606"/>
            <a:ext cx="80380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latin typeface="Bad Script" panose="02000000000000000000" pitchFamily="2" charset="0"/>
              </a:rPr>
              <a:t>Человек так создан, что отдыхает от одной работы, лишь  взявшись за другую. </a:t>
            </a:r>
          </a:p>
          <a:p>
            <a:r>
              <a:rPr lang="ru-RU" sz="2400" dirty="0" smtClean="0"/>
              <a:t>Анатоль Франс 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976846" y="862149"/>
            <a:ext cx="8647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</a:t>
            </a:r>
            <a:r>
              <a:rPr lang="ru-RU" sz="5400" dirty="0" smtClean="0">
                <a:solidFill>
                  <a:srgbClr val="00B050"/>
                </a:solidFill>
              </a:rPr>
              <a:t>Благодарю за внимание </a:t>
            </a:r>
            <a:r>
              <a:rPr lang="ru-RU" sz="4000" dirty="0" smtClean="0">
                <a:solidFill>
                  <a:srgbClr val="00B050"/>
                </a:solidFill>
              </a:rPr>
              <a:t>!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1026" name="Picture 2" descr="Картинки для презентации на прозрачном фоне (25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914" y="3787910"/>
            <a:ext cx="3135086" cy="307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597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Нормативно- правовая база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3" y="1085850"/>
            <a:ext cx="11332029" cy="509111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1.Методические рекомендации по диспансеризации мужчин и женщин репродуктивного возраста с целью оценки РЗ от 29.03.2024г .МЗ РФ.</a:t>
            </a:r>
          </a:p>
          <a:p>
            <a:r>
              <a:rPr lang="ru-RU" dirty="0" smtClean="0"/>
              <a:t>2. Приказ </a:t>
            </a:r>
            <a:r>
              <a:rPr lang="ru-RU" b="1" dirty="0" smtClean="0"/>
              <a:t>МЗ РБ № 435 </a:t>
            </a:r>
            <a:r>
              <a:rPr lang="ru-RU" dirty="0" smtClean="0"/>
              <a:t>от 24.05.2024г  «О проведении  диспансеризации мужчин и женщин репродуктивного возраста с целью оценки РЗ».</a:t>
            </a:r>
          </a:p>
          <a:p>
            <a:r>
              <a:rPr lang="ru-RU" dirty="0" smtClean="0"/>
              <a:t>3.Приказ </a:t>
            </a:r>
            <a:r>
              <a:rPr lang="ru-RU" b="1" dirty="0" smtClean="0"/>
              <a:t>№ 406- ОД от 14.05.2024г </a:t>
            </a:r>
            <a:r>
              <a:rPr lang="ru-RU" dirty="0" smtClean="0"/>
              <a:t>«О проведении лабораторных исследований при диспансеризации мужчин и женщин репродуктивного возраста с оценки РЗ».</a:t>
            </a:r>
          </a:p>
          <a:p>
            <a:r>
              <a:rPr lang="ru-RU" dirty="0" smtClean="0"/>
              <a:t>4. Приказ </a:t>
            </a:r>
            <a:r>
              <a:rPr lang="ru-RU" b="1" dirty="0" smtClean="0"/>
              <a:t>№998 –ОД </a:t>
            </a:r>
            <a:r>
              <a:rPr lang="ru-RU" dirty="0" smtClean="0"/>
              <a:t>Об утверждении плана проведения диспансеризации граждан по оценке репродуктивного здоровья в 2025г </a:t>
            </a:r>
          </a:p>
          <a:p>
            <a:r>
              <a:rPr lang="ru-RU" dirty="0" smtClean="0"/>
              <a:t> </a:t>
            </a:r>
            <a:r>
              <a:rPr lang="ru-RU" dirty="0"/>
              <a:t>5. Порядок возложения на фельдшера ,акушерку медицинской организации в соответствии с приказом  МЗ и </a:t>
            </a:r>
            <a:r>
              <a:rPr lang="ru-RU" dirty="0" err="1"/>
              <a:t>соц.развития</a:t>
            </a:r>
            <a:r>
              <a:rPr lang="ru-RU" dirty="0"/>
              <a:t> РФ от </a:t>
            </a:r>
            <a:r>
              <a:rPr lang="ru-RU" b="1" dirty="0"/>
              <a:t>23.03.2012 №</a:t>
            </a:r>
            <a:r>
              <a:rPr lang="ru-RU" b="1" dirty="0" smtClean="0"/>
              <a:t>252.</a:t>
            </a:r>
            <a:endParaRPr lang="ru-RU" b="1" dirty="0"/>
          </a:p>
          <a:p>
            <a:r>
              <a:rPr lang="ru-RU" dirty="0" smtClean="0"/>
              <a:t>6. </a:t>
            </a:r>
            <a:r>
              <a:rPr lang="ru-RU" dirty="0"/>
              <a:t>Порядок проведения профилактического  медицинского осмотра и диспансеризации определенных групп взрослого населения  приказ МЗ РФ </a:t>
            </a:r>
            <a:r>
              <a:rPr lang="ru-RU" b="1" dirty="0"/>
              <a:t>от27.04.2021г № 404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55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421" y="416378"/>
            <a:ext cx="10518322" cy="516459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Фельдшер фельдшерского здравпункта </a:t>
            </a:r>
            <a:r>
              <a:rPr lang="ru-RU" dirty="0" smtClean="0"/>
              <a:t> и (или) акушерка ФАП является </a:t>
            </a:r>
            <a:r>
              <a:rPr lang="ru-RU" b="1" dirty="0"/>
              <a:t>ответственным за проведение профилактического медицинского осмотра и диспансеризации </a:t>
            </a:r>
            <a:r>
              <a:rPr lang="ru-RU" dirty="0"/>
              <a:t>населения фельдшерского участка в случае возложения на него отдельных функций лечащего врача по непосредственному оказанию медицинской помощи пациенту в период наблюдения за ним и его лечения, в том числе по проведению профилактического медицинского осмотра и диспансеризации, в порядке, установленном </a:t>
            </a:r>
            <a:r>
              <a:rPr lang="ru-RU" b="1" dirty="0"/>
              <a:t>приказом Министерства здравоохранения и социального развития Российской Федерации от 23 марта 2012 г. N 252н</a:t>
            </a:r>
            <a:r>
              <a:rPr lang="ru-RU" dirty="0"/>
              <a:t> "Об утверждении Порядка </a:t>
            </a:r>
            <a:r>
              <a:rPr lang="ru-RU" b="1" dirty="0"/>
              <a:t>возложения на фельдшера</a:t>
            </a:r>
            <a:r>
              <a:rPr lang="ru-RU" dirty="0"/>
              <a:t>, </a:t>
            </a:r>
            <a:r>
              <a:rPr lang="ru-RU" b="1" dirty="0"/>
              <a:t>акушерку</a:t>
            </a:r>
            <a:r>
              <a:rPr lang="ru-RU" dirty="0"/>
              <a:t> руководителем медицинской организации при организации оказания первичной медико-санитарной помощи и скорой медицинской помощи отдельных функций лечащего врача по непосредственному оказанию медицинской помощи пациенту в период наблюдения за ним и его лечения, в том числе по назначению и применению лекарственных препаратов, включая наркотические лекарственные препараты и психотропные лекарственные препараты"</a:t>
            </a:r>
          </a:p>
        </p:txBody>
      </p:sp>
    </p:spTree>
    <p:extLst>
      <p:ext uri="{BB962C8B-B14F-4D97-AF65-F5344CB8AC3E}">
        <p14:creationId xmlns:p14="http://schemas.microsoft.com/office/powerpoint/2010/main" val="361746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5" y="260195"/>
            <a:ext cx="11060970" cy="544843"/>
          </a:xfrm>
        </p:spPr>
        <p:txBody>
          <a:bodyPr>
            <a:noAutofit/>
          </a:bodyPr>
          <a:lstStyle/>
          <a:p>
            <a:pPr algn="ctr" fontAlgn="ctr">
              <a:spcBef>
                <a:spcPts val="0"/>
              </a:spcBef>
            </a:pPr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по диспансеризации по оценке репродуктивного здоровья на 2025 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5304845"/>
              </p:ext>
            </p:extLst>
          </p:nvPr>
        </p:nvGraphicFramePr>
        <p:xfrm>
          <a:off x="161945" y="1123373"/>
          <a:ext cx="11855883" cy="5303555"/>
        </p:xfrm>
        <a:graphic>
          <a:graphicData uri="http://schemas.openxmlformats.org/drawingml/2006/table">
            <a:tbl>
              <a:tblPr/>
              <a:tblGrid>
                <a:gridCol w="3839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6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286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Группы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Численность застрахованных лиц, подлежащих диспансеризации взрослого населения репродуктивного возраста по оценке репродуктивного здоровья, согласно утвержденному плану-графику, направляемому медицинскими организациями в страховые медицинские организации, человек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09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ВСЕГО, в том числе: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127 226 – </a:t>
                      </a:r>
                      <a:r>
                        <a:rPr lang="ru-RU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32% от подлежащего</a:t>
                      </a:r>
                      <a:r>
                        <a:rPr lang="ru-RU" sz="2000" b="1" i="0" u="none" strike="noStrike" baseline="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контингента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Мужчины: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61 729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8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18-29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7 462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8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54 267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Женщины: 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65 497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8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18-29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7 916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8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30-49 лет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57 581</a:t>
                      </a:r>
                    </a:p>
                  </a:txBody>
                  <a:tcPr marL="7881" marR="7881" marT="78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283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E4BEA9-B24D-4B8B-926D-164F70EF7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94" y="2915111"/>
            <a:ext cx="5939567" cy="3842739"/>
          </a:xfrm>
          <a:prstGeom prst="rect">
            <a:avLst/>
          </a:prstGeom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E79B19F5-A60C-4673-8EB5-0C413C2F4A8D}"/>
              </a:ext>
            </a:extLst>
          </p:cNvPr>
          <p:cNvSpPr txBox="1">
            <a:spLocks/>
          </p:cNvSpPr>
          <p:nvPr/>
        </p:nvSpPr>
        <p:spPr>
          <a:xfrm>
            <a:off x="9039497" y="3561806"/>
            <a:ext cx="3152503" cy="881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E4BEA9-B24D-4B8B-926D-164F70EF7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6" y="348343"/>
            <a:ext cx="11286310" cy="629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954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1219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Приложение №5 к приказу №</a:t>
            </a:r>
            <a:r>
              <a:rPr lang="ru-RU" dirty="0" smtClean="0"/>
              <a:t>435</a:t>
            </a:r>
            <a:r>
              <a:rPr lang="en-US" dirty="0" smtClean="0"/>
              <a:t>   </a:t>
            </a:r>
            <a:r>
              <a:rPr lang="en-US" b="1" dirty="0" smtClean="0"/>
              <a:t>I</a:t>
            </a:r>
            <a:r>
              <a:rPr lang="en-US" dirty="0" smtClean="0"/>
              <a:t> </a:t>
            </a:r>
            <a:r>
              <a:rPr lang="ru-RU" b="1" dirty="0" smtClean="0"/>
              <a:t>этап</a:t>
            </a:r>
            <a:endParaRPr lang="ru-RU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763398" y="813732"/>
          <a:ext cx="10590402" cy="6044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706838" y="1583871"/>
            <a:ext cx="471079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Диспансеризация  женщин в возрасте 18-49 лет проводится  синхронно с прохождением проф. осмотра, или «Д» определённых групп  взрослого населения в 2 этапа в ЖК или в поликлинике по месту </a:t>
            </a:r>
            <a:r>
              <a:rPr lang="ru-RU" sz="2800" b="1" dirty="0" smtClean="0"/>
              <a:t>прикрепления + помощь </a:t>
            </a:r>
            <a:r>
              <a:rPr lang="ru-RU" sz="2800" b="1" dirty="0"/>
              <a:t>мобильных бригад.</a:t>
            </a:r>
          </a:p>
        </p:txBody>
      </p:sp>
    </p:spTree>
    <p:extLst>
      <p:ext uri="{BB962C8B-B14F-4D97-AF65-F5344CB8AC3E}">
        <p14:creationId xmlns:p14="http://schemas.microsoft.com/office/powerpoint/2010/main" val="299055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364" y="97971"/>
            <a:ext cx="10888436" cy="858373"/>
          </a:xfrm>
        </p:spPr>
        <p:txBody>
          <a:bodyPr>
            <a:normAutofit/>
          </a:bodyPr>
          <a:lstStyle/>
          <a:p>
            <a:r>
              <a:rPr lang="ru-RU" dirty="0"/>
              <a:t>Приложение №5 к приказу №</a:t>
            </a:r>
            <a:r>
              <a:rPr lang="ru-RU" dirty="0" smtClean="0"/>
              <a:t>435</a:t>
            </a:r>
            <a:r>
              <a:rPr lang="en-US" dirty="0" smtClean="0"/>
              <a:t>   </a:t>
            </a:r>
            <a:r>
              <a:rPr lang="en-US" b="1" dirty="0" smtClean="0"/>
              <a:t>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dirty="0" smtClean="0"/>
              <a:t> </a:t>
            </a:r>
            <a:r>
              <a:rPr lang="ru-RU" b="1" dirty="0" smtClean="0"/>
              <a:t>этап</a:t>
            </a:r>
            <a:endParaRPr lang="ru-RU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763398" y="813732"/>
          <a:ext cx="10590402" cy="6044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706837" y="1583871"/>
            <a:ext cx="5646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89901" y="5676117"/>
            <a:ext cx="2863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Дообследование</a:t>
            </a:r>
            <a:r>
              <a:rPr lang="ru-RU" b="1" dirty="0" smtClean="0"/>
              <a:t> дополнительное вне диспансеризации </a:t>
            </a:r>
            <a:endParaRPr lang="ru-RU" b="1" dirty="0"/>
          </a:p>
        </p:txBody>
      </p:sp>
      <p:sp>
        <p:nvSpPr>
          <p:cNvPr id="8" name="Стрелка углом вверх 7"/>
          <p:cNvSpPr/>
          <p:nvPr/>
        </p:nvSpPr>
        <p:spPr>
          <a:xfrm rot="5400000">
            <a:off x="2074000" y="1567859"/>
            <a:ext cx="211652" cy="555246"/>
          </a:xfrm>
          <a:prstGeom prst="bentUpArrow">
            <a:avLst>
              <a:gd name="adj1" fmla="val 32840"/>
              <a:gd name="adj2" fmla="val 25000"/>
              <a:gd name="adj3" fmla="val 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Стрелка углом вверх 8"/>
          <p:cNvSpPr/>
          <p:nvPr/>
        </p:nvSpPr>
        <p:spPr>
          <a:xfrm rot="5400000">
            <a:off x="2063492" y="4943208"/>
            <a:ext cx="232665" cy="959821"/>
          </a:xfrm>
          <a:prstGeom prst="bentUpArrow">
            <a:avLst>
              <a:gd name="adj1" fmla="val 18417"/>
              <a:gd name="adj2" fmla="val 19285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TextBox 5"/>
          <p:cNvSpPr txBox="1"/>
          <p:nvPr/>
        </p:nvSpPr>
        <p:spPr>
          <a:xfrm>
            <a:off x="4790060" y="1073791"/>
            <a:ext cx="686177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Направляются с подозрением и или   с  выявленными заболеваниями по результатам  </a:t>
            </a:r>
            <a:r>
              <a:rPr lang="en-US" sz="3200" b="1" dirty="0" smtClean="0"/>
              <a:t>I</a:t>
            </a:r>
            <a:r>
              <a:rPr lang="ru-RU" sz="3200" b="1" dirty="0" smtClean="0"/>
              <a:t> этапа «Д».</a:t>
            </a:r>
          </a:p>
          <a:p>
            <a:r>
              <a:rPr lang="ru-RU" sz="3200" b="1" dirty="0" smtClean="0"/>
              <a:t> При выявлении инфекций, </a:t>
            </a:r>
            <a:r>
              <a:rPr lang="ru-RU" sz="3200" b="1" dirty="0"/>
              <a:t>з</a:t>
            </a:r>
            <a:r>
              <a:rPr lang="ru-RU" sz="3200" b="1" dirty="0" smtClean="0"/>
              <a:t>аболеваний органов репродуктивной системы, молочных желез  - лечение, наблюдение проводится по </a:t>
            </a:r>
            <a:r>
              <a:rPr lang="ru-RU" sz="3200" b="1" dirty="0" err="1" smtClean="0"/>
              <a:t>Клин.рекомендациям</a:t>
            </a:r>
            <a:r>
              <a:rPr lang="ru-RU" sz="3200" b="1" dirty="0" smtClean="0"/>
              <a:t>.</a:t>
            </a:r>
          </a:p>
          <a:p>
            <a:r>
              <a:rPr lang="ru-RU" sz="3200" b="1" dirty="0" smtClean="0"/>
              <a:t> </a:t>
            </a:r>
            <a:r>
              <a:rPr lang="ru-RU" sz="2800" b="1" dirty="0"/>
              <a:t>На 2 этап диспансеризации направить </a:t>
            </a:r>
            <a:r>
              <a:rPr lang="ru-RU" sz="2800" b="1" dirty="0">
                <a:solidFill>
                  <a:srgbClr val="C00000"/>
                </a:solidFill>
              </a:rPr>
              <a:t>не менее 20%  </a:t>
            </a:r>
            <a:r>
              <a:rPr lang="ru-RU" sz="2800" b="1" dirty="0"/>
              <a:t>от прошедших 1 этап ДРЗ</a:t>
            </a: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5712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34" y="155123"/>
            <a:ext cx="5657850" cy="1694996"/>
          </a:xfrm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r>
              <a:rPr lang="ru-RU" b="1" dirty="0" smtClean="0"/>
              <a:t>Группы    репродуктивного здоровья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334" y="1915433"/>
            <a:ext cx="5646965" cy="4351338"/>
          </a:xfrm>
          <a:ln>
            <a:solidFill>
              <a:srgbClr val="002060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I</a:t>
            </a:r>
            <a:r>
              <a:rPr lang="ru-RU" b="1" dirty="0" smtClean="0"/>
              <a:t> группа РЗ- </a:t>
            </a:r>
            <a:r>
              <a:rPr lang="ru-RU" dirty="0" smtClean="0"/>
              <a:t>у которых не выявлены заболевания и нет факторов риска их развития</a:t>
            </a:r>
            <a:r>
              <a:rPr lang="ru-RU" b="1" dirty="0" smtClean="0"/>
              <a:t>. </a:t>
            </a:r>
          </a:p>
          <a:p>
            <a:r>
              <a:rPr lang="en-US" b="1" dirty="0" smtClean="0"/>
              <a:t>II</a:t>
            </a:r>
            <a:r>
              <a:rPr lang="ru-RU" b="1" dirty="0" smtClean="0"/>
              <a:t> </a:t>
            </a:r>
            <a:r>
              <a:rPr lang="ru-RU" b="1" dirty="0"/>
              <a:t>группа </a:t>
            </a:r>
            <a:r>
              <a:rPr lang="ru-RU" b="1" dirty="0" smtClean="0"/>
              <a:t>РЗ- </a:t>
            </a:r>
            <a:r>
              <a:rPr lang="ru-RU" dirty="0" smtClean="0"/>
              <a:t>не установлены гинекологические заболевания, но имеются факторы риска их развития(вредные привычки, ЭГЗ. Направляются к профильным врачам. </a:t>
            </a:r>
          </a:p>
          <a:p>
            <a:r>
              <a:rPr lang="en-US" b="1" dirty="0" smtClean="0"/>
              <a:t>III</a:t>
            </a:r>
            <a:r>
              <a:rPr lang="ru-RU" b="1" dirty="0" smtClean="0"/>
              <a:t>  группа РЗ - </a:t>
            </a:r>
            <a:r>
              <a:rPr lang="ru-RU" dirty="0" smtClean="0"/>
              <a:t>имеющие гинекологические заболевания , требующие установления «Д» наблюдения или оказания специализированной  в т.ч ВМП.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025242" y="1915433"/>
            <a:ext cx="5633358" cy="20005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12700" marR="5080" algn="ctr"/>
            <a:r>
              <a:rPr lang="en-US" sz="2400" b="1" dirty="0"/>
              <a:t>I</a:t>
            </a:r>
            <a:r>
              <a:rPr lang="ru-RU" sz="2400" b="1" dirty="0"/>
              <a:t> группа </a:t>
            </a:r>
            <a:r>
              <a:rPr lang="ru-RU" b="1" dirty="0" smtClean="0"/>
              <a:t>- 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Женщины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с хроническими заболеваниями, доброкачественными опухолями и гиперпластическими процессами репродуктивной системы и молочной железы, доброкачественными заболеваниями шейки матки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41570" y="4210417"/>
            <a:ext cx="5633358" cy="7694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12700" marR="5080" algn="ctr"/>
            <a:r>
              <a:rPr lang="en-US" sz="2400" b="1" dirty="0"/>
              <a:t>II</a:t>
            </a:r>
            <a:r>
              <a:rPr lang="ru-RU" sz="2400" b="1" dirty="0"/>
              <a:t> группа </a:t>
            </a:r>
            <a:r>
              <a:rPr lang="ru-RU" b="1" dirty="0" smtClean="0"/>
              <a:t>- 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Женщины с врожденными аномалиями развития и положения гениталий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5242" y="5181843"/>
            <a:ext cx="5649686" cy="1384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12700" marR="5080" algn="ctr"/>
            <a:r>
              <a:rPr lang="en-US" sz="2400" b="1" dirty="0"/>
              <a:t>III</a:t>
            </a:r>
            <a:r>
              <a:rPr lang="ru-RU" sz="2400" b="1" dirty="0"/>
              <a:t>  группа </a:t>
            </a:r>
            <a:r>
              <a:rPr lang="ru-RU" sz="2400" b="1" dirty="0" smtClean="0"/>
              <a:t>- 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Женщины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с нарушениями функции репродуктивной системы 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невынашивание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бесплодие, синдром поликистозных яичников, олиго/аменорея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6127" y="155123"/>
            <a:ext cx="5520147" cy="15696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Группы диспансерного наблюдения </a:t>
            </a:r>
            <a:r>
              <a:rPr lang="ru-RU" sz="2400" dirty="0"/>
              <a:t>согласно порядка №1130  </a:t>
            </a:r>
          </a:p>
          <a:p>
            <a:r>
              <a:rPr lang="ru-RU" sz="2400" dirty="0" smtClean="0"/>
              <a:t>(</a:t>
            </a:r>
            <a:r>
              <a:rPr lang="ru-RU" sz="2000" dirty="0" smtClean="0"/>
              <a:t>в </a:t>
            </a:r>
            <a:r>
              <a:rPr lang="ru-RU" sz="2000" dirty="0"/>
              <a:t>э</a:t>
            </a:r>
            <a:r>
              <a:rPr lang="ru-RU" sz="2000" dirty="0" smtClean="0"/>
              <a:t>ту группу относятся женщины </a:t>
            </a:r>
            <a:r>
              <a:rPr lang="en-US" sz="2000" dirty="0" smtClean="0"/>
              <a:t>III </a:t>
            </a:r>
            <a:r>
              <a:rPr lang="ru-RU" sz="2000" dirty="0" smtClean="0"/>
              <a:t> группы РЗ</a:t>
            </a:r>
            <a:r>
              <a:rPr lang="ru-RU" sz="2400" dirty="0" smtClean="0"/>
              <a:t>)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4644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2951</TotalTime>
  <Words>1538</Words>
  <Application>Microsoft Office PowerPoint</Application>
  <PresentationFormat>Широкоэкранный</PresentationFormat>
  <Paragraphs>228</Paragraphs>
  <Slides>25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7" baseType="lpstr">
      <vt:lpstr>Arial</vt:lpstr>
      <vt:lpstr>Bad Script</vt:lpstr>
      <vt:lpstr>Bahnschrift Condensed</vt:lpstr>
      <vt:lpstr>Calibri</vt:lpstr>
      <vt:lpstr>Calibri Light</vt:lpstr>
      <vt:lpstr>Segoe Print</vt:lpstr>
      <vt:lpstr>Segoe Script</vt:lpstr>
      <vt:lpstr>Times New Roman</vt:lpstr>
      <vt:lpstr>Tomorrow</vt:lpstr>
      <vt:lpstr>Tomorrow Semi Bold</vt:lpstr>
      <vt:lpstr>Wingdings</vt:lpstr>
      <vt:lpstr>Тема Office</vt:lpstr>
      <vt:lpstr>РОЛЬ АКУШЕРКИ  В ДОСТИЖЕНИИ ИНДИКАТИВНЫХ ПОКАЗАТЕЛЕЙ </vt:lpstr>
      <vt:lpstr>Показатели ФП «Охрана материнства и детства» национального проекта «Семья»</vt:lpstr>
      <vt:lpstr>Нормативно- правовая база  </vt:lpstr>
      <vt:lpstr>Презентация PowerPoint</vt:lpstr>
      <vt:lpstr> План по диспансеризации по оценке репродуктивного здоровья на 2025 г</vt:lpstr>
      <vt:lpstr>Презентация PowerPoint</vt:lpstr>
      <vt:lpstr>Приложение №5 к приказу №435   I этап</vt:lpstr>
      <vt:lpstr>Приложение №5 к приказу №435   I I этап</vt:lpstr>
      <vt:lpstr>    Группы    репродуктивного здоровья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Выявлено патологий </vt:lpstr>
      <vt:lpstr>Презентация PowerPoint</vt:lpstr>
      <vt:lpstr>       Число неинформативных мазков </vt:lpstr>
      <vt:lpstr>За 1 квартал 2025г  </vt:lpstr>
      <vt:lpstr>Презентация PowerPoint</vt:lpstr>
      <vt:lpstr>Презентация PowerPoint</vt:lpstr>
      <vt:lpstr>Рак: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АКУШЕРКИ  В ДОСТИЖЕНИИ ИНДИКАТИВНЫХ ПОКАЗАТЕЛЕЙ</dc:title>
  <dc:creator>Балданова Бэлигма Дандаровна</dc:creator>
  <cp:lastModifiedBy>Балданова Бэлигма Дандаровна</cp:lastModifiedBy>
  <cp:revision>59</cp:revision>
  <dcterms:created xsi:type="dcterms:W3CDTF">2025-04-30T06:40:55Z</dcterms:created>
  <dcterms:modified xsi:type="dcterms:W3CDTF">2025-05-06T23:47:13Z</dcterms:modified>
</cp:coreProperties>
</file>